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7"/>
  </p:notesMasterIdLst>
  <p:sldIdLst>
    <p:sldId id="256" r:id="rId2"/>
    <p:sldId id="305" r:id="rId3"/>
    <p:sldId id="308" r:id="rId4"/>
    <p:sldId id="310" r:id="rId5"/>
    <p:sldId id="309" r:id="rId6"/>
    <p:sldId id="312" r:id="rId7"/>
    <p:sldId id="311" r:id="rId8"/>
    <p:sldId id="313" r:id="rId9"/>
    <p:sldId id="314" r:id="rId10"/>
    <p:sldId id="315" r:id="rId11"/>
    <p:sldId id="316" r:id="rId12"/>
    <p:sldId id="317" r:id="rId13"/>
    <p:sldId id="318" r:id="rId14"/>
    <p:sldId id="319" r:id="rId15"/>
    <p:sldId id="320" r:id="rId16"/>
  </p:sldIdLst>
  <p:sldSz cx="9144000" cy="5143500" type="screen16x9"/>
  <p:notesSz cx="6858000" cy="9144000"/>
  <p:embeddedFontLst>
    <p:embeddedFont>
      <p:font typeface="Figtree Black" pitchFamily="2" charset="0"/>
      <p:bold r:id="rId18"/>
      <p:italic r:id="rId19"/>
      <p:boldItalic r:id="rId20"/>
    </p:embeddedFont>
    <p:embeddedFont>
      <p:font typeface="Hanken Grotesk" pitchFamily="2" charset="77"/>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A2E37F9-4FCF-48B9-ADF8-1239A2737CA9}">
  <a:tblStyle styleId="{0A2E37F9-4FCF-48B9-ADF8-1239A2737C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72"/>
    <p:restoredTop sz="82398"/>
  </p:normalViewPr>
  <p:slideViewPr>
    <p:cSldViewPr snapToGrid="0">
      <p:cViewPr>
        <p:scale>
          <a:sx n="159" d="100"/>
          <a:sy n="159" d="100"/>
        </p:scale>
        <p:origin x="496" y="336"/>
      </p:cViewPr>
      <p:guideLst>
        <p:guide orient="horz" pos="1620"/>
        <p:guide pos="288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B5DCB6-DDFF-0240-B3AA-846B902E817C}"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US"/>
        </a:p>
      </dgm:t>
    </dgm:pt>
    <dgm:pt modelId="{9E30B1FD-DE9B-1E4C-83D9-45D9A0B35CD6}">
      <dgm:prSet/>
      <dgm:spPr/>
      <dgm:t>
        <a:bodyPr/>
        <a:lstStyle/>
        <a:p>
          <a:r>
            <a:rPr lang="en-US" b="0" i="0" dirty="0"/>
            <a:t>Global warming</a:t>
          </a:r>
          <a:endParaRPr lang="en-US" dirty="0"/>
        </a:p>
      </dgm:t>
    </dgm:pt>
    <dgm:pt modelId="{B437E78F-00EC-3843-9044-8F0DB9E15A89}" type="parTrans" cxnId="{55B41ECF-E7AD-5849-9A61-0BA633B8DBBF}">
      <dgm:prSet/>
      <dgm:spPr/>
      <dgm:t>
        <a:bodyPr/>
        <a:lstStyle/>
        <a:p>
          <a:endParaRPr lang="en-US"/>
        </a:p>
      </dgm:t>
    </dgm:pt>
    <dgm:pt modelId="{71509964-14BE-3C45-B6F1-65679FAFCBC9}" type="sibTrans" cxnId="{55B41ECF-E7AD-5849-9A61-0BA633B8DBBF}">
      <dgm:prSet/>
      <dgm:spPr/>
      <dgm:t>
        <a:bodyPr/>
        <a:lstStyle/>
        <a:p>
          <a:endParaRPr lang="en-US"/>
        </a:p>
      </dgm:t>
    </dgm:pt>
    <dgm:pt modelId="{58A77839-73A3-EC4B-9584-CBFF273DF512}">
      <dgm:prSet/>
      <dgm:spPr/>
      <dgm:t>
        <a:bodyPr/>
        <a:lstStyle/>
        <a:p>
          <a:r>
            <a:rPr lang="en-US" dirty="0"/>
            <a:t>More emissions and heat dumped outside</a:t>
          </a:r>
        </a:p>
      </dgm:t>
    </dgm:pt>
    <dgm:pt modelId="{16B7BBBB-07E5-D64D-AFD6-698208E57C25}" type="parTrans" cxnId="{37FB4B38-7213-1C47-8F52-303D246F56F4}">
      <dgm:prSet/>
      <dgm:spPr/>
      <dgm:t>
        <a:bodyPr/>
        <a:lstStyle/>
        <a:p>
          <a:endParaRPr lang="en-US"/>
        </a:p>
      </dgm:t>
    </dgm:pt>
    <dgm:pt modelId="{1D5E395C-78B2-D643-B98A-B84599832C3C}" type="sibTrans" cxnId="{37FB4B38-7213-1C47-8F52-303D246F56F4}">
      <dgm:prSet/>
      <dgm:spPr/>
      <dgm:t>
        <a:bodyPr/>
        <a:lstStyle/>
        <a:p>
          <a:endParaRPr lang="en-US"/>
        </a:p>
      </dgm:t>
    </dgm:pt>
    <dgm:pt modelId="{C5AC7BCF-681F-6D45-B2D0-7370AF2A7FAB}">
      <dgm:prSet/>
      <dgm:spPr/>
      <dgm:t>
        <a:bodyPr/>
        <a:lstStyle/>
        <a:p>
          <a:r>
            <a:rPr lang="en-US" dirty="0"/>
            <a:t>More AC use</a:t>
          </a:r>
        </a:p>
      </dgm:t>
    </dgm:pt>
    <dgm:pt modelId="{3906D159-0CCA-B64A-9AA7-E83068A6BDE2}" type="parTrans" cxnId="{82C95924-683F-464A-8B4E-0D8605A8450D}">
      <dgm:prSet/>
      <dgm:spPr/>
      <dgm:t>
        <a:bodyPr/>
        <a:lstStyle/>
        <a:p>
          <a:endParaRPr lang="en-US"/>
        </a:p>
      </dgm:t>
    </dgm:pt>
    <dgm:pt modelId="{05AE6AC2-3D70-754B-B70A-7977CEBCD3DE}" type="sibTrans" cxnId="{82C95924-683F-464A-8B4E-0D8605A8450D}">
      <dgm:prSet/>
      <dgm:spPr/>
      <dgm:t>
        <a:bodyPr/>
        <a:lstStyle/>
        <a:p>
          <a:endParaRPr lang="en-US"/>
        </a:p>
      </dgm:t>
    </dgm:pt>
    <dgm:pt modelId="{45AE32C0-8A47-4641-8C79-EABC836D79F3}" type="pres">
      <dgm:prSet presAssocID="{23B5DCB6-DDFF-0240-B3AA-846B902E817C}" presName="cycle" presStyleCnt="0">
        <dgm:presLayoutVars>
          <dgm:dir/>
          <dgm:resizeHandles val="exact"/>
        </dgm:presLayoutVars>
      </dgm:prSet>
      <dgm:spPr/>
    </dgm:pt>
    <dgm:pt modelId="{55F2C41A-DEC3-0A40-91EF-09C22E07BA88}" type="pres">
      <dgm:prSet presAssocID="{9E30B1FD-DE9B-1E4C-83D9-45D9A0B35CD6}" presName="node" presStyleLbl="node1" presStyleIdx="0" presStyleCnt="3">
        <dgm:presLayoutVars>
          <dgm:bulletEnabled val="1"/>
        </dgm:presLayoutVars>
      </dgm:prSet>
      <dgm:spPr/>
    </dgm:pt>
    <dgm:pt modelId="{9AA5C468-946F-254A-9BE8-9F29358839A6}" type="pres">
      <dgm:prSet presAssocID="{71509964-14BE-3C45-B6F1-65679FAFCBC9}" presName="sibTrans" presStyleLbl="sibTrans2D1" presStyleIdx="0" presStyleCnt="3" custAng="10438741"/>
      <dgm:spPr/>
    </dgm:pt>
    <dgm:pt modelId="{43B4818C-242B-944F-B8D5-79E00AA9AF07}" type="pres">
      <dgm:prSet presAssocID="{71509964-14BE-3C45-B6F1-65679FAFCBC9}" presName="connectorText" presStyleLbl="sibTrans2D1" presStyleIdx="0" presStyleCnt="3"/>
      <dgm:spPr/>
    </dgm:pt>
    <dgm:pt modelId="{50051784-0782-9E4E-9D9D-A803F24E5AE5}" type="pres">
      <dgm:prSet presAssocID="{58A77839-73A3-EC4B-9584-CBFF273DF512}" presName="node" presStyleLbl="node1" presStyleIdx="1" presStyleCnt="3">
        <dgm:presLayoutVars>
          <dgm:bulletEnabled val="1"/>
        </dgm:presLayoutVars>
      </dgm:prSet>
      <dgm:spPr/>
    </dgm:pt>
    <dgm:pt modelId="{40AA0305-33CD-B04F-9ADD-074FF48E5140}" type="pres">
      <dgm:prSet presAssocID="{1D5E395C-78B2-D643-B98A-B84599832C3C}" presName="sibTrans" presStyleLbl="sibTrans2D1" presStyleIdx="1" presStyleCnt="3" custAng="10800000"/>
      <dgm:spPr/>
    </dgm:pt>
    <dgm:pt modelId="{29D87FD6-29D8-9E47-83EC-4799A5E0F843}" type="pres">
      <dgm:prSet presAssocID="{1D5E395C-78B2-D643-B98A-B84599832C3C}" presName="connectorText" presStyleLbl="sibTrans2D1" presStyleIdx="1" presStyleCnt="3"/>
      <dgm:spPr/>
    </dgm:pt>
    <dgm:pt modelId="{A05BE693-5164-6A4E-A07F-BC9C67B82C13}" type="pres">
      <dgm:prSet presAssocID="{C5AC7BCF-681F-6D45-B2D0-7370AF2A7FAB}" presName="node" presStyleLbl="node1" presStyleIdx="2" presStyleCnt="3">
        <dgm:presLayoutVars>
          <dgm:bulletEnabled val="1"/>
        </dgm:presLayoutVars>
      </dgm:prSet>
      <dgm:spPr/>
    </dgm:pt>
    <dgm:pt modelId="{8FF4CE9C-1803-AA42-8CDB-1EDB1E82932C}" type="pres">
      <dgm:prSet presAssocID="{05AE6AC2-3D70-754B-B70A-7977CEBCD3DE}" presName="sibTrans" presStyleLbl="sibTrans2D1" presStyleIdx="2" presStyleCnt="3" custAng="10750056"/>
      <dgm:spPr/>
    </dgm:pt>
    <dgm:pt modelId="{6171915E-DD84-F34B-A5D0-53869177AF12}" type="pres">
      <dgm:prSet presAssocID="{05AE6AC2-3D70-754B-B70A-7977CEBCD3DE}" presName="connectorText" presStyleLbl="sibTrans2D1" presStyleIdx="2" presStyleCnt="3"/>
      <dgm:spPr/>
    </dgm:pt>
  </dgm:ptLst>
  <dgm:cxnLst>
    <dgm:cxn modelId="{504F1D05-5299-3445-BD16-FC04661D21A6}" type="presOf" srcId="{23B5DCB6-DDFF-0240-B3AA-846B902E817C}" destId="{45AE32C0-8A47-4641-8C79-EABC836D79F3}" srcOrd="0" destOrd="0" presId="urn:microsoft.com/office/officeart/2005/8/layout/cycle2"/>
    <dgm:cxn modelId="{B602B721-0E1C-184A-AAC4-DD4E43B51A0E}" type="presOf" srcId="{9E30B1FD-DE9B-1E4C-83D9-45D9A0B35CD6}" destId="{55F2C41A-DEC3-0A40-91EF-09C22E07BA88}" srcOrd="0" destOrd="0" presId="urn:microsoft.com/office/officeart/2005/8/layout/cycle2"/>
    <dgm:cxn modelId="{82C95924-683F-464A-8B4E-0D8605A8450D}" srcId="{23B5DCB6-DDFF-0240-B3AA-846B902E817C}" destId="{C5AC7BCF-681F-6D45-B2D0-7370AF2A7FAB}" srcOrd="2" destOrd="0" parTransId="{3906D159-0CCA-B64A-9AA7-E83068A6BDE2}" sibTransId="{05AE6AC2-3D70-754B-B70A-7977CEBCD3DE}"/>
    <dgm:cxn modelId="{37FB4B38-7213-1C47-8F52-303D246F56F4}" srcId="{23B5DCB6-DDFF-0240-B3AA-846B902E817C}" destId="{58A77839-73A3-EC4B-9584-CBFF273DF512}" srcOrd="1" destOrd="0" parTransId="{16B7BBBB-07E5-D64D-AFD6-698208E57C25}" sibTransId="{1D5E395C-78B2-D643-B98A-B84599832C3C}"/>
    <dgm:cxn modelId="{91FD7452-1A19-E240-8B55-995314078643}" type="presOf" srcId="{05AE6AC2-3D70-754B-B70A-7977CEBCD3DE}" destId="{6171915E-DD84-F34B-A5D0-53869177AF12}" srcOrd="1" destOrd="0" presId="urn:microsoft.com/office/officeart/2005/8/layout/cycle2"/>
    <dgm:cxn modelId="{313DE060-477E-D24E-849B-F98BC686DA87}" type="presOf" srcId="{C5AC7BCF-681F-6D45-B2D0-7370AF2A7FAB}" destId="{A05BE693-5164-6A4E-A07F-BC9C67B82C13}" srcOrd="0" destOrd="0" presId="urn:microsoft.com/office/officeart/2005/8/layout/cycle2"/>
    <dgm:cxn modelId="{341CAA99-96BC-3549-A8BD-EE04FC444971}" type="presOf" srcId="{71509964-14BE-3C45-B6F1-65679FAFCBC9}" destId="{43B4818C-242B-944F-B8D5-79E00AA9AF07}" srcOrd="1" destOrd="0" presId="urn:microsoft.com/office/officeart/2005/8/layout/cycle2"/>
    <dgm:cxn modelId="{969D1DA7-AD52-B149-9670-974653AB5E28}" type="presOf" srcId="{1D5E395C-78B2-D643-B98A-B84599832C3C}" destId="{29D87FD6-29D8-9E47-83EC-4799A5E0F843}" srcOrd="1" destOrd="0" presId="urn:microsoft.com/office/officeart/2005/8/layout/cycle2"/>
    <dgm:cxn modelId="{B423FBB7-89A7-5548-AA2A-78BD2468AC56}" type="presOf" srcId="{05AE6AC2-3D70-754B-B70A-7977CEBCD3DE}" destId="{8FF4CE9C-1803-AA42-8CDB-1EDB1E82932C}" srcOrd="0" destOrd="0" presId="urn:microsoft.com/office/officeart/2005/8/layout/cycle2"/>
    <dgm:cxn modelId="{D5C733B8-6E0A-A447-AEF3-28A97505D786}" type="presOf" srcId="{71509964-14BE-3C45-B6F1-65679FAFCBC9}" destId="{9AA5C468-946F-254A-9BE8-9F29358839A6}" srcOrd="0" destOrd="0" presId="urn:microsoft.com/office/officeart/2005/8/layout/cycle2"/>
    <dgm:cxn modelId="{AE32E7C6-7ED0-1E48-B720-C86F71F67F2C}" type="presOf" srcId="{58A77839-73A3-EC4B-9584-CBFF273DF512}" destId="{50051784-0782-9E4E-9D9D-A803F24E5AE5}" srcOrd="0" destOrd="0" presId="urn:microsoft.com/office/officeart/2005/8/layout/cycle2"/>
    <dgm:cxn modelId="{55B41ECF-E7AD-5849-9A61-0BA633B8DBBF}" srcId="{23B5DCB6-DDFF-0240-B3AA-846B902E817C}" destId="{9E30B1FD-DE9B-1E4C-83D9-45D9A0B35CD6}" srcOrd="0" destOrd="0" parTransId="{B437E78F-00EC-3843-9044-8F0DB9E15A89}" sibTransId="{71509964-14BE-3C45-B6F1-65679FAFCBC9}"/>
    <dgm:cxn modelId="{126104F5-0198-A840-A109-2824507C0896}" type="presOf" srcId="{1D5E395C-78B2-D643-B98A-B84599832C3C}" destId="{40AA0305-33CD-B04F-9ADD-074FF48E5140}" srcOrd="0" destOrd="0" presId="urn:microsoft.com/office/officeart/2005/8/layout/cycle2"/>
    <dgm:cxn modelId="{10CBCC97-4105-AC4C-87DB-AA2072F9A491}" type="presParOf" srcId="{45AE32C0-8A47-4641-8C79-EABC836D79F3}" destId="{55F2C41A-DEC3-0A40-91EF-09C22E07BA88}" srcOrd="0" destOrd="0" presId="urn:microsoft.com/office/officeart/2005/8/layout/cycle2"/>
    <dgm:cxn modelId="{A4799BAA-ADC3-744A-8447-2746E2C0307E}" type="presParOf" srcId="{45AE32C0-8A47-4641-8C79-EABC836D79F3}" destId="{9AA5C468-946F-254A-9BE8-9F29358839A6}" srcOrd="1" destOrd="0" presId="urn:microsoft.com/office/officeart/2005/8/layout/cycle2"/>
    <dgm:cxn modelId="{69AAEE56-FCE4-3344-8A0B-A2CDDD479DA3}" type="presParOf" srcId="{9AA5C468-946F-254A-9BE8-9F29358839A6}" destId="{43B4818C-242B-944F-B8D5-79E00AA9AF07}" srcOrd="0" destOrd="0" presId="urn:microsoft.com/office/officeart/2005/8/layout/cycle2"/>
    <dgm:cxn modelId="{A8D5DB59-3328-604C-9E71-555C6916D9B9}" type="presParOf" srcId="{45AE32C0-8A47-4641-8C79-EABC836D79F3}" destId="{50051784-0782-9E4E-9D9D-A803F24E5AE5}" srcOrd="2" destOrd="0" presId="urn:microsoft.com/office/officeart/2005/8/layout/cycle2"/>
    <dgm:cxn modelId="{EB553907-B189-5B45-A327-6737F8B698B0}" type="presParOf" srcId="{45AE32C0-8A47-4641-8C79-EABC836D79F3}" destId="{40AA0305-33CD-B04F-9ADD-074FF48E5140}" srcOrd="3" destOrd="0" presId="urn:microsoft.com/office/officeart/2005/8/layout/cycle2"/>
    <dgm:cxn modelId="{CE5AEC35-001C-5643-A504-8A7578640F85}" type="presParOf" srcId="{40AA0305-33CD-B04F-9ADD-074FF48E5140}" destId="{29D87FD6-29D8-9E47-83EC-4799A5E0F843}" srcOrd="0" destOrd="0" presId="urn:microsoft.com/office/officeart/2005/8/layout/cycle2"/>
    <dgm:cxn modelId="{14E36B6E-CD89-B146-95F6-EF37B76F7FD4}" type="presParOf" srcId="{45AE32C0-8A47-4641-8C79-EABC836D79F3}" destId="{A05BE693-5164-6A4E-A07F-BC9C67B82C13}" srcOrd="4" destOrd="0" presId="urn:microsoft.com/office/officeart/2005/8/layout/cycle2"/>
    <dgm:cxn modelId="{3DEB4FAA-CC81-1348-BBCB-8E2698A6F8C4}" type="presParOf" srcId="{45AE32C0-8A47-4641-8C79-EABC836D79F3}" destId="{8FF4CE9C-1803-AA42-8CDB-1EDB1E82932C}" srcOrd="5" destOrd="0" presId="urn:microsoft.com/office/officeart/2005/8/layout/cycle2"/>
    <dgm:cxn modelId="{9DD4E262-A6C3-5B49-A0A2-5BCB1F7C28FB}" type="presParOf" srcId="{8FF4CE9C-1803-AA42-8CDB-1EDB1E82932C}" destId="{6171915E-DD84-F34B-A5D0-53869177AF12}"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F2C41A-DEC3-0A40-91EF-09C22E07BA88}">
      <dsp:nvSpPr>
        <dsp:cNvPr id="0" name=""/>
        <dsp:cNvSpPr/>
      </dsp:nvSpPr>
      <dsp:spPr>
        <a:xfrm>
          <a:off x="1022523" y="321"/>
          <a:ext cx="1036819" cy="10368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0" i="0" kern="1200" dirty="0"/>
            <a:t>Global warming</a:t>
          </a:r>
          <a:endParaRPr lang="en-US" sz="1000" kern="1200" dirty="0"/>
        </a:p>
      </dsp:txBody>
      <dsp:txXfrm>
        <a:off x="1174362" y="152160"/>
        <a:ext cx="733141" cy="733141"/>
      </dsp:txXfrm>
    </dsp:sp>
    <dsp:sp modelId="{9AA5C468-946F-254A-9BE8-9F29358839A6}">
      <dsp:nvSpPr>
        <dsp:cNvPr id="0" name=""/>
        <dsp:cNvSpPr/>
      </dsp:nvSpPr>
      <dsp:spPr>
        <a:xfrm rot="14038741">
          <a:off x="1788446" y="1010991"/>
          <a:ext cx="275418" cy="3499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1854054" y="1114390"/>
        <a:ext cx="192793" cy="209956"/>
      </dsp:txXfrm>
    </dsp:sp>
    <dsp:sp modelId="{50051784-0782-9E4E-9D9D-A803F24E5AE5}">
      <dsp:nvSpPr>
        <dsp:cNvPr id="0" name=""/>
        <dsp:cNvSpPr/>
      </dsp:nvSpPr>
      <dsp:spPr>
        <a:xfrm>
          <a:off x="1800761" y="1348269"/>
          <a:ext cx="1036819" cy="10368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t>More emissions and heat dumped outside</a:t>
          </a:r>
        </a:p>
      </dsp:txBody>
      <dsp:txXfrm>
        <a:off x="1952600" y="1500108"/>
        <a:ext cx="733141" cy="733141"/>
      </dsp:txXfrm>
    </dsp:sp>
    <dsp:sp modelId="{40AA0305-33CD-B04F-9ADD-074FF48E5140}">
      <dsp:nvSpPr>
        <dsp:cNvPr id="0" name=""/>
        <dsp:cNvSpPr/>
      </dsp:nvSpPr>
      <dsp:spPr>
        <a:xfrm>
          <a:off x="1411019" y="1691716"/>
          <a:ext cx="275418" cy="3499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rot="10800000">
        <a:off x="1411019" y="1761701"/>
        <a:ext cx="192793" cy="209956"/>
      </dsp:txXfrm>
    </dsp:sp>
    <dsp:sp modelId="{A05BE693-5164-6A4E-A07F-BC9C67B82C13}">
      <dsp:nvSpPr>
        <dsp:cNvPr id="0" name=""/>
        <dsp:cNvSpPr/>
      </dsp:nvSpPr>
      <dsp:spPr>
        <a:xfrm>
          <a:off x="244285" y="1348269"/>
          <a:ext cx="1036819" cy="10368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t>More AC use</a:t>
          </a:r>
        </a:p>
      </dsp:txBody>
      <dsp:txXfrm>
        <a:off x="396124" y="1500108"/>
        <a:ext cx="733141" cy="733141"/>
      </dsp:txXfrm>
    </dsp:sp>
    <dsp:sp modelId="{8FF4CE9C-1803-AA42-8CDB-1EDB1E82932C}">
      <dsp:nvSpPr>
        <dsp:cNvPr id="0" name=""/>
        <dsp:cNvSpPr/>
      </dsp:nvSpPr>
      <dsp:spPr>
        <a:xfrm rot="7150056">
          <a:off x="1010208" y="1024492"/>
          <a:ext cx="275418" cy="3499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1071655" y="1058403"/>
        <a:ext cx="192793" cy="209956"/>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22.png>
</file>

<file path=ppt/media/image23.jpeg>
</file>

<file path=ppt/media/image24.png>
</file>

<file path=ppt/media/image25.jpeg>
</file>

<file path=ppt/media/image26.jpeg>
</file>

<file path=ppt/media/image27.jpe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60977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336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145165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79233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707270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Yes, that's a correct and succinct way to describe the process. Discretizing the geometry into a mesh breaks the model into smaller, manageable elements where local solutions to the governing equations are computed. The program then intelligently combines these local solutions, considering the boundary and continuity conditions at the interfaces between elements, to construct a solution for the entire domain. </a:t>
            </a:r>
          </a:p>
          <a:p>
            <a:endParaRPr lang="en-US" dirty="0"/>
          </a:p>
          <a:p>
            <a:r>
              <a:rPr lang="en-US" dirty="0"/>
              <a:t>It’s not just simple summation, though. </a:t>
            </a:r>
            <a:r>
              <a:rPr lang="en-US" b="1" dirty="0"/>
              <a:t>The combination involves complex numerical methods that ensure the physical laws are satisfied throughout the entire doma</a:t>
            </a:r>
            <a:r>
              <a:rPr lang="en-US" dirty="0"/>
              <a:t>in. This aggregate solution gives insights into the spatial distribution of the physical quantities, such as temperature variations, electromagnetic fields, stress distribution, or fluid flow patterns, across the entire geometry being modeled.</a:t>
            </a:r>
          </a:p>
        </p:txBody>
      </p:sp>
    </p:spTree>
    <p:extLst>
      <p:ext uri="{BB962C8B-B14F-4D97-AF65-F5344CB8AC3E}">
        <p14:creationId xmlns:p14="http://schemas.microsoft.com/office/powerpoint/2010/main" val="2467116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4"/>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4"/>
            <p:cNvCxnSpPr/>
            <p:nvPr/>
          </p:nvCxnSpPr>
          <p:spPr>
            <a:xfrm>
              <a:off x="8911200" y="4917300"/>
              <a:ext cx="0" cy="342900"/>
            </a:xfrm>
            <a:prstGeom prst="straightConnector1">
              <a:avLst/>
            </a:prstGeom>
            <a:noFill/>
            <a:ln w="19050" cap="flat" cmpd="sng">
              <a:solidFill>
                <a:schemeClr val="dk1"/>
              </a:solidFill>
              <a:prstDash val="solid"/>
              <a:round/>
              <a:headEnd type="none" w="med" len="med"/>
              <a:tailEnd type="none" w="med" len="med"/>
            </a:ln>
          </p:spPr>
        </p:cxnSp>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Char char="●"/>
              <a:defRPr>
                <a:latin typeface="Hanken Grotesk"/>
                <a:ea typeface="Hanken Grotesk"/>
                <a:cs typeface="Hanken Grotesk"/>
                <a:sym typeface="Hanken Grotesk"/>
              </a:defRPr>
            </a:lvl1pPr>
            <a:lvl2pPr marL="914400" lvl="1" indent="-304800" rtl="0">
              <a:spcBef>
                <a:spcPts val="0"/>
              </a:spcBef>
              <a:spcAft>
                <a:spcPts val="0"/>
              </a:spcAft>
              <a:buSzPts val="1200"/>
              <a:buChar char="○"/>
              <a:defRPr>
                <a:latin typeface="Hanken Grotesk"/>
                <a:ea typeface="Hanken Grotesk"/>
                <a:cs typeface="Hanken Grotesk"/>
                <a:sym typeface="Hanken Grotesk"/>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66" r:id="rId5"/>
    <p:sldLayoutId id="2147483674" r:id="rId6"/>
    <p:sldLayoutId id="2147483675"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image" Target="../media/image22.png"/><Relationship Id="rId7" Type="http://schemas.openxmlformats.org/officeDocument/2006/relationships/image" Target="../media/image26.jpeg"/><Relationship Id="rId2" Type="http://schemas.openxmlformats.org/officeDocument/2006/relationships/image" Target="../media/image21.jpg"/><Relationship Id="rId1" Type="http://schemas.openxmlformats.org/officeDocument/2006/relationships/slideLayout" Target="../slideLayouts/slideLayout2.xml"/><Relationship Id="rId6" Type="http://schemas.openxmlformats.org/officeDocument/2006/relationships/image" Target="../media/image25.jpeg"/><Relationship Id="rId5" Type="http://schemas.openxmlformats.org/officeDocument/2006/relationships/image" Target="../media/image24.png"/><Relationship Id="rId4" Type="http://schemas.openxmlformats.org/officeDocument/2006/relationships/image" Target="../media/image23.jpe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087125" y="590161"/>
            <a:ext cx="5897400" cy="3125784"/>
          </a:xfrm>
          <a:prstGeom prst="rect">
            <a:avLst/>
          </a:prstGeom>
        </p:spPr>
        <p:txBody>
          <a:bodyPr spcFirstLastPara="1" wrap="square" lIns="91425" tIns="91425" rIns="91425" bIns="91425" anchor="b" anchorCtr="0">
            <a:noAutofit/>
          </a:bodyPr>
          <a:lstStyle/>
          <a:p>
            <a:r>
              <a:rPr lang="en" dirty="0"/>
              <a:t>Modeling Passive Daytime Radiative Cooling Devices (PDRCs) using COMSOL Multiphysics™</a:t>
            </a:r>
            <a:endParaRPr dirty="0"/>
          </a:p>
        </p:txBody>
      </p:sp>
      <p:sp>
        <p:nvSpPr>
          <p:cNvPr id="290" name="Google Shape;290;p33"/>
          <p:cNvSpPr txBox="1">
            <a:spLocks noGrp="1"/>
          </p:cNvSpPr>
          <p:nvPr>
            <p:ph type="subTitle" idx="1"/>
          </p:nvPr>
        </p:nvSpPr>
        <p:spPr>
          <a:xfrm>
            <a:off x="1087125" y="3893227"/>
            <a:ext cx="3484875" cy="6601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latin typeface="Hanken Grotesk"/>
                <a:ea typeface="Hanken Grotesk"/>
                <a:cs typeface="Hanken Grotesk"/>
                <a:sym typeface="Hanken Grotesk"/>
              </a:rPr>
              <a:t>Student</a:t>
            </a:r>
            <a:r>
              <a:rPr lang="en-US" sz="1600" dirty="0">
                <a:latin typeface="Hanken Grotesk"/>
                <a:ea typeface="Hanken Grotesk"/>
                <a:cs typeface="Hanken Grotesk"/>
                <a:sym typeface="Hanken Grotesk"/>
              </a:rPr>
              <a:t>: Collins Munene Kariuki</a:t>
            </a:r>
          </a:p>
          <a:p>
            <a:pPr marL="0" lvl="0" indent="0" algn="l" rtl="0">
              <a:spcBef>
                <a:spcPts val="0"/>
              </a:spcBef>
              <a:spcAft>
                <a:spcPts val="0"/>
              </a:spcAft>
              <a:buNone/>
            </a:pPr>
            <a:r>
              <a:rPr lang="en-US" sz="1600" b="1" dirty="0">
                <a:latin typeface="Hanken Grotesk"/>
                <a:ea typeface="Hanken Grotesk"/>
                <a:cs typeface="Hanken Grotesk"/>
                <a:sym typeface="Hanken Grotesk"/>
              </a:rPr>
              <a:t>Advisor</a:t>
            </a:r>
            <a:r>
              <a:rPr lang="en-US" sz="1600" dirty="0">
                <a:latin typeface="Hanken Grotesk"/>
                <a:ea typeface="Hanken Grotesk"/>
                <a:cs typeface="Hanken Grotesk"/>
                <a:sym typeface="Hanken Grotesk"/>
              </a:rPr>
              <a:t>: Professor Janice Hudgings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3569D3D-C430-4DFE-3C97-F7D7BFE4B1D5}"/>
              </a:ext>
            </a:extLst>
          </p:cNvPr>
          <p:cNvPicPr>
            <a:picLocks noChangeAspect="1"/>
          </p:cNvPicPr>
          <p:nvPr/>
        </p:nvPicPr>
        <p:blipFill>
          <a:blip r:embed="rId3"/>
          <a:stretch>
            <a:fillRect/>
          </a:stretch>
        </p:blipFill>
        <p:spPr>
          <a:xfrm>
            <a:off x="7477527" y="678381"/>
            <a:ext cx="1408240" cy="876725"/>
          </a:xfrm>
          <a:prstGeom prst="rect">
            <a:avLst/>
          </a:prstGeom>
        </p:spPr>
      </p:pic>
      <p:pic>
        <p:nvPicPr>
          <p:cNvPr id="7" name="Picture 6">
            <a:extLst>
              <a:ext uri="{FF2B5EF4-FFF2-40B4-BE49-F238E27FC236}">
                <a16:creationId xmlns:a16="http://schemas.microsoft.com/office/drawing/2014/main" id="{51CC5486-5442-29CB-14F9-92ACED992E04}"/>
              </a:ext>
            </a:extLst>
          </p:cNvPr>
          <p:cNvPicPr>
            <a:picLocks noChangeAspect="1"/>
          </p:cNvPicPr>
          <p:nvPr/>
        </p:nvPicPr>
        <p:blipFill>
          <a:blip r:embed="rId4"/>
          <a:stretch>
            <a:fillRect/>
          </a:stretch>
        </p:blipFill>
        <p:spPr>
          <a:xfrm>
            <a:off x="7477527" y="2835910"/>
            <a:ext cx="1255007" cy="876725"/>
          </a:xfrm>
          <a:prstGeom prst="rect">
            <a:avLst/>
          </a:prstGeom>
        </p:spPr>
      </p:pic>
      <p:pic>
        <p:nvPicPr>
          <p:cNvPr id="8" name="Picture 7">
            <a:extLst>
              <a:ext uri="{FF2B5EF4-FFF2-40B4-BE49-F238E27FC236}">
                <a16:creationId xmlns:a16="http://schemas.microsoft.com/office/drawing/2014/main" id="{E37D16A6-1C51-D420-C404-3E2AB5F25209}"/>
              </a:ext>
            </a:extLst>
          </p:cNvPr>
          <p:cNvPicPr>
            <a:picLocks noChangeAspect="1"/>
          </p:cNvPicPr>
          <p:nvPr/>
        </p:nvPicPr>
        <p:blipFill>
          <a:blip r:embed="rId5"/>
          <a:stretch>
            <a:fillRect/>
          </a:stretch>
        </p:blipFill>
        <p:spPr>
          <a:xfrm>
            <a:off x="1984665" y="274302"/>
            <a:ext cx="5492862" cy="4570983"/>
          </a:xfrm>
          <a:prstGeom prst="rect">
            <a:avLst/>
          </a:prstGeom>
        </p:spPr>
      </p:pic>
      <p:sp>
        <p:nvSpPr>
          <p:cNvPr id="2" name="TextBox 1">
            <a:extLst>
              <a:ext uri="{FF2B5EF4-FFF2-40B4-BE49-F238E27FC236}">
                <a16:creationId xmlns:a16="http://schemas.microsoft.com/office/drawing/2014/main" id="{7625B53D-A925-1161-91F4-140FDF3A5FD3}"/>
              </a:ext>
            </a:extLst>
          </p:cNvPr>
          <p:cNvSpPr txBox="1"/>
          <p:nvPr/>
        </p:nvSpPr>
        <p:spPr>
          <a:xfrm>
            <a:off x="1984665" y="2302611"/>
            <a:ext cx="5067300" cy="184666"/>
          </a:xfrm>
          <a:prstGeom prst="rect">
            <a:avLst/>
          </a:prstGeom>
          <a:noFill/>
        </p:spPr>
        <p:txBody>
          <a:bodyPr wrap="square">
            <a:spAutoFit/>
          </a:bodyPr>
          <a:lstStyle/>
          <a:p>
            <a:r>
              <a:rPr lang="en-US" sz="600" dirty="0">
                <a:effectLst/>
              </a:rPr>
              <a:t>F. L. Pedrotti, L. M. Pedrotti, and L. S. Pedrotti, </a:t>
            </a:r>
            <a:r>
              <a:rPr lang="en-US" sz="600" i="1" dirty="0">
                <a:effectLst/>
              </a:rPr>
              <a:t>Introduction to optics</a:t>
            </a:r>
            <a:r>
              <a:rPr lang="en-US" sz="600" dirty="0">
                <a:effectLst/>
              </a:rPr>
              <a:t>, 3rd ed. 2007.</a:t>
            </a:r>
          </a:p>
        </p:txBody>
      </p:sp>
      <p:sp>
        <p:nvSpPr>
          <p:cNvPr id="11" name="Title 1">
            <a:extLst>
              <a:ext uri="{FF2B5EF4-FFF2-40B4-BE49-F238E27FC236}">
                <a16:creationId xmlns:a16="http://schemas.microsoft.com/office/drawing/2014/main" id="{270C41E0-1C8B-D482-7C34-B0EF23449674}"/>
              </a:ext>
            </a:extLst>
          </p:cNvPr>
          <p:cNvSpPr>
            <a:spLocks noGrp="1"/>
          </p:cNvSpPr>
          <p:nvPr>
            <p:ph type="title"/>
          </p:nvPr>
        </p:nvSpPr>
        <p:spPr>
          <a:xfrm>
            <a:off x="144379" y="258758"/>
            <a:ext cx="1947656" cy="4570982"/>
          </a:xfrm>
        </p:spPr>
        <p:txBody>
          <a:bodyPr/>
          <a:lstStyle/>
          <a:p>
            <a:r>
              <a:rPr lang="en-US" dirty="0"/>
              <a:t>Validation of Models Against Established Literature</a:t>
            </a:r>
          </a:p>
        </p:txBody>
      </p:sp>
      <p:sp>
        <p:nvSpPr>
          <p:cNvPr id="13" name="Rectangle 12">
            <a:extLst>
              <a:ext uri="{FF2B5EF4-FFF2-40B4-BE49-F238E27FC236}">
                <a16:creationId xmlns:a16="http://schemas.microsoft.com/office/drawing/2014/main" id="{E34D63E6-1BE1-C187-8C15-98C6116FE96C}"/>
              </a:ext>
            </a:extLst>
          </p:cNvPr>
          <p:cNvSpPr/>
          <p:nvPr/>
        </p:nvSpPr>
        <p:spPr>
          <a:xfrm>
            <a:off x="2855495" y="389623"/>
            <a:ext cx="77804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THEORY</a:t>
            </a:r>
          </a:p>
        </p:txBody>
      </p:sp>
      <p:sp>
        <p:nvSpPr>
          <p:cNvPr id="14" name="Rectangle 13">
            <a:extLst>
              <a:ext uri="{FF2B5EF4-FFF2-40B4-BE49-F238E27FC236}">
                <a16:creationId xmlns:a16="http://schemas.microsoft.com/office/drawing/2014/main" id="{C33A1348-D2B3-40D9-98E7-7479D45804E5}"/>
              </a:ext>
            </a:extLst>
          </p:cNvPr>
          <p:cNvSpPr/>
          <p:nvPr/>
        </p:nvSpPr>
        <p:spPr>
          <a:xfrm>
            <a:off x="6073397" y="262872"/>
            <a:ext cx="978568" cy="288758"/>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
        <p:nvSpPr>
          <p:cNvPr id="15" name="Rectangle 14">
            <a:extLst>
              <a:ext uri="{FF2B5EF4-FFF2-40B4-BE49-F238E27FC236}">
                <a16:creationId xmlns:a16="http://schemas.microsoft.com/office/drawing/2014/main" id="{6417879D-D437-D8C4-C9D6-E08A4D5C8FBA}"/>
              </a:ext>
            </a:extLst>
          </p:cNvPr>
          <p:cNvSpPr/>
          <p:nvPr/>
        </p:nvSpPr>
        <p:spPr>
          <a:xfrm>
            <a:off x="3098130" y="4645074"/>
            <a:ext cx="83419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
        <p:nvSpPr>
          <p:cNvPr id="16" name="Rectangle 15">
            <a:extLst>
              <a:ext uri="{FF2B5EF4-FFF2-40B4-BE49-F238E27FC236}">
                <a16:creationId xmlns:a16="http://schemas.microsoft.com/office/drawing/2014/main" id="{B66E5C8D-4A18-8A22-3C7A-020B986C19D4}"/>
              </a:ext>
            </a:extLst>
          </p:cNvPr>
          <p:cNvSpPr/>
          <p:nvPr/>
        </p:nvSpPr>
        <p:spPr>
          <a:xfrm>
            <a:off x="6073397" y="4633273"/>
            <a:ext cx="83419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Tree>
    <p:extLst>
      <p:ext uri="{BB962C8B-B14F-4D97-AF65-F5344CB8AC3E}">
        <p14:creationId xmlns:p14="http://schemas.microsoft.com/office/powerpoint/2010/main" val="2480409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9509C-70B0-F48A-1155-7707F038ED93}"/>
              </a:ext>
            </a:extLst>
          </p:cNvPr>
          <p:cNvSpPr>
            <a:spLocks noGrp="1"/>
          </p:cNvSpPr>
          <p:nvPr>
            <p:ph type="title"/>
          </p:nvPr>
        </p:nvSpPr>
        <p:spPr>
          <a:xfrm>
            <a:off x="427626" y="385758"/>
            <a:ext cx="7704000" cy="572700"/>
          </a:xfrm>
        </p:spPr>
        <p:txBody>
          <a:bodyPr/>
          <a:lstStyle/>
          <a:p>
            <a:r>
              <a:rPr lang="en-US" dirty="0"/>
              <a:t>PDRC Device Modeling (Silicon Only)</a:t>
            </a:r>
          </a:p>
        </p:txBody>
      </p:sp>
      <p:pic>
        <p:nvPicPr>
          <p:cNvPr id="4" name="Picture 3" descr="A diagram of a chemical compound&#10;&#10;Description automatically generated with medium confidence">
            <a:extLst>
              <a:ext uri="{FF2B5EF4-FFF2-40B4-BE49-F238E27FC236}">
                <a16:creationId xmlns:a16="http://schemas.microsoft.com/office/drawing/2014/main" id="{71039EA1-45E9-120C-60B4-8F4236EFEB37}"/>
              </a:ext>
            </a:extLst>
          </p:cNvPr>
          <p:cNvPicPr>
            <a:picLocks noChangeAspect="1"/>
          </p:cNvPicPr>
          <p:nvPr/>
        </p:nvPicPr>
        <p:blipFill>
          <a:blip r:embed="rId3"/>
          <a:stretch>
            <a:fillRect/>
          </a:stretch>
        </p:blipFill>
        <p:spPr>
          <a:xfrm>
            <a:off x="7133227" y="261815"/>
            <a:ext cx="1748307" cy="696643"/>
          </a:xfrm>
          <a:prstGeom prst="rect">
            <a:avLst/>
          </a:prstGeom>
        </p:spPr>
      </p:pic>
      <p:pic>
        <p:nvPicPr>
          <p:cNvPr id="6" name="Picture 5">
            <a:extLst>
              <a:ext uri="{FF2B5EF4-FFF2-40B4-BE49-F238E27FC236}">
                <a16:creationId xmlns:a16="http://schemas.microsoft.com/office/drawing/2014/main" id="{A9DAEB51-60DF-6855-85EC-7394DBE49CEE}"/>
              </a:ext>
            </a:extLst>
          </p:cNvPr>
          <p:cNvPicPr>
            <a:picLocks noChangeAspect="1"/>
          </p:cNvPicPr>
          <p:nvPr/>
        </p:nvPicPr>
        <p:blipFill>
          <a:blip r:embed="rId4"/>
          <a:stretch>
            <a:fillRect/>
          </a:stretch>
        </p:blipFill>
        <p:spPr>
          <a:xfrm>
            <a:off x="427625" y="1082400"/>
            <a:ext cx="7527555" cy="3799285"/>
          </a:xfrm>
          <a:prstGeom prst="rect">
            <a:avLst/>
          </a:prstGeom>
        </p:spPr>
      </p:pic>
      <p:sp>
        <p:nvSpPr>
          <p:cNvPr id="3" name="Rectangle 2">
            <a:extLst>
              <a:ext uri="{FF2B5EF4-FFF2-40B4-BE49-F238E27FC236}">
                <a16:creationId xmlns:a16="http://schemas.microsoft.com/office/drawing/2014/main" id="{B1FAE8B7-ADE8-7B33-7B10-DFB87BA0CD62}"/>
              </a:ext>
            </a:extLst>
          </p:cNvPr>
          <p:cNvSpPr/>
          <p:nvPr/>
        </p:nvSpPr>
        <p:spPr>
          <a:xfrm>
            <a:off x="2192257" y="4147374"/>
            <a:ext cx="83419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
        <p:nvSpPr>
          <p:cNvPr id="7" name="Rectangle 6">
            <a:extLst>
              <a:ext uri="{FF2B5EF4-FFF2-40B4-BE49-F238E27FC236}">
                <a16:creationId xmlns:a16="http://schemas.microsoft.com/office/drawing/2014/main" id="{E4EAC717-74A8-B26F-4486-1CEE2CC244A9}"/>
              </a:ext>
            </a:extLst>
          </p:cNvPr>
          <p:cNvSpPr/>
          <p:nvPr/>
        </p:nvSpPr>
        <p:spPr>
          <a:xfrm>
            <a:off x="6122573" y="4665409"/>
            <a:ext cx="1128459"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EXPERIMENT</a:t>
            </a:r>
          </a:p>
        </p:txBody>
      </p:sp>
    </p:spTree>
    <p:extLst>
      <p:ext uri="{BB962C8B-B14F-4D97-AF65-F5344CB8AC3E}">
        <p14:creationId xmlns:p14="http://schemas.microsoft.com/office/powerpoint/2010/main" val="2626576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9509C-70B0-F48A-1155-7707F038ED93}"/>
              </a:ext>
            </a:extLst>
          </p:cNvPr>
          <p:cNvSpPr>
            <a:spLocks noGrp="1"/>
          </p:cNvSpPr>
          <p:nvPr>
            <p:ph type="title"/>
          </p:nvPr>
        </p:nvSpPr>
        <p:spPr>
          <a:xfrm>
            <a:off x="303380" y="261815"/>
            <a:ext cx="7704000" cy="572700"/>
          </a:xfrm>
        </p:spPr>
        <p:txBody>
          <a:bodyPr/>
          <a:lstStyle/>
          <a:p>
            <a:r>
              <a:rPr lang="en-US" dirty="0"/>
              <a:t>PDRC Device Modeling (Si + Ag)</a:t>
            </a:r>
          </a:p>
        </p:txBody>
      </p:sp>
      <p:pic>
        <p:nvPicPr>
          <p:cNvPr id="4" name="Picture 3" descr="A diagram of a chemical compound&#10;&#10;Description automatically generated with medium confidence">
            <a:extLst>
              <a:ext uri="{FF2B5EF4-FFF2-40B4-BE49-F238E27FC236}">
                <a16:creationId xmlns:a16="http://schemas.microsoft.com/office/drawing/2014/main" id="{71039EA1-45E9-120C-60B4-8F4236EFEB37}"/>
              </a:ext>
            </a:extLst>
          </p:cNvPr>
          <p:cNvPicPr>
            <a:picLocks noChangeAspect="1"/>
          </p:cNvPicPr>
          <p:nvPr/>
        </p:nvPicPr>
        <p:blipFill>
          <a:blip r:embed="rId2"/>
          <a:stretch>
            <a:fillRect/>
          </a:stretch>
        </p:blipFill>
        <p:spPr>
          <a:xfrm>
            <a:off x="7133227" y="261815"/>
            <a:ext cx="1748307" cy="696643"/>
          </a:xfrm>
          <a:prstGeom prst="rect">
            <a:avLst/>
          </a:prstGeom>
        </p:spPr>
      </p:pic>
      <p:pic>
        <p:nvPicPr>
          <p:cNvPr id="5" name="Picture 4">
            <a:extLst>
              <a:ext uri="{FF2B5EF4-FFF2-40B4-BE49-F238E27FC236}">
                <a16:creationId xmlns:a16="http://schemas.microsoft.com/office/drawing/2014/main" id="{A3ED3EAF-27BE-B71E-90C1-2FBDECD8C7D5}"/>
              </a:ext>
            </a:extLst>
          </p:cNvPr>
          <p:cNvPicPr>
            <a:picLocks noChangeAspect="1"/>
          </p:cNvPicPr>
          <p:nvPr/>
        </p:nvPicPr>
        <p:blipFill>
          <a:blip r:embed="rId3"/>
          <a:stretch>
            <a:fillRect/>
          </a:stretch>
        </p:blipFill>
        <p:spPr>
          <a:xfrm>
            <a:off x="458203" y="958457"/>
            <a:ext cx="7754790" cy="3923227"/>
          </a:xfrm>
          <a:prstGeom prst="rect">
            <a:avLst/>
          </a:prstGeom>
        </p:spPr>
      </p:pic>
      <p:sp>
        <p:nvSpPr>
          <p:cNvPr id="6" name="Rectangle 5">
            <a:extLst>
              <a:ext uri="{FF2B5EF4-FFF2-40B4-BE49-F238E27FC236}">
                <a16:creationId xmlns:a16="http://schemas.microsoft.com/office/drawing/2014/main" id="{6F6225C8-CC8E-9FE1-DB10-7DF0C602CAD7}"/>
              </a:ext>
            </a:extLst>
          </p:cNvPr>
          <p:cNvSpPr/>
          <p:nvPr/>
        </p:nvSpPr>
        <p:spPr>
          <a:xfrm>
            <a:off x="2063921" y="4000377"/>
            <a:ext cx="834191"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COMSOL</a:t>
            </a:r>
          </a:p>
        </p:txBody>
      </p:sp>
      <p:sp>
        <p:nvSpPr>
          <p:cNvPr id="7" name="Rectangle 6">
            <a:extLst>
              <a:ext uri="{FF2B5EF4-FFF2-40B4-BE49-F238E27FC236}">
                <a16:creationId xmlns:a16="http://schemas.microsoft.com/office/drawing/2014/main" id="{966FFF53-2D5C-5D0B-2EBE-EC992C4B10ED}"/>
              </a:ext>
            </a:extLst>
          </p:cNvPr>
          <p:cNvSpPr/>
          <p:nvPr/>
        </p:nvSpPr>
        <p:spPr>
          <a:xfrm>
            <a:off x="7443150" y="4604686"/>
            <a:ext cx="1128459" cy="184666"/>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EXPERIMENT</a:t>
            </a:r>
          </a:p>
        </p:txBody>
      </p:sp>
    </p:spTree>
    <p:extLst>
      <p:ext uri="{BB962C8B-B14F-4D97-AF65-F5344CB8AC3E}">
        <p14:creationId xmlns:p14="http://schemas.microsoft.com/office/powerpoint/2010/main" val="1848567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04E29-30A7-CEC7-93E8-0309D9859F71}"/>
              </a:ext>
            </a:extLst>
          </p:cNvPr>
          <p:cNvSpPr>
            <a:spLocks noGrp="1"/>
          </p:cNvSpPr>
          <p:nvPr>
            <p:ph type="title"/>
          </p:nvPr>
        </p:nvSpPr>
        <p:spPr>
          <a:xfrm>
            <a:off x="352424" y="288221"/>
            <a:ext cx="7704000" cy="572700"/>
          </a:xfrm>
        </p:spPr>
        <p:txBody>
          <a:bodyPr/>
          <a:lstStyle/>
          <a:p>
            <a:r>
              <a:rPr lang="en-US" dirty="0"/>
              <a:t>Conclusions and Future Work</a:t>
            </a:r>
          </a:p>
        </p:txBody>
      </p:sp>
      <p:sp>
        <p:nvSpPr>
          <p:cNvPr id="4" name="TextBox 3">
            <a:extLst>
              <a:ext uri="{FF2B5EF4-FFF2-40B4-BE49-F238E27FC236}">
                <a16:creationId xmlns:a16="http://schemas.microsoft.com/office/drawing/2014/main" id="{FFECB404-4B8D-8F5C-0ECF-F3065035CBA3}"/>
              </a:ext>
            </a:extLst>
          </p:cNvPr>
          <p:cNvSpPr txBox="1"/>
          <p:nvPr/>
        </p:nvSpPr>
        <p:spPr>
          <a:xfrm>
            <a:off x="493238" y="967678"/>
            <a:ext cx="2175933" cy="1169551"/>
          </a:xfrm>
          <a:prstGeom prst="rect">
            <a:avLst/>
          </a:prstGeom>
          <a:noFill/>
        </p:spPr>
        <p:txBody>
          <a:bodyPr wrap="square" rtlCol="0">
            <a:spAutoFit/>
          </a:bodyPr>
          <a:lstStyle/>
          <a:p>
            <a:r>
              <a:rPr lang="en-US" dirty="0"/>
              <a:t>COMSOL is a </a:t>
            </a:r>
            <a:r>
              <a:rPr lang="en-US" b="1" dirty="0">
                <a:solidFill>
                  <a:srgbClr val="FF0000"/>
                </a:solidFill>
              </a:rPr>
              <a:t>versatile tool</a:t>
            </a:r>
            <a:r>
              <a:rPr lang="en-US" dirty="0"/>
              <a:t> for simulating a wide range of phenomena across various physics disciplines.</a:t>
            </a:r>
          </a:p>
        </p:txBody>
      </p:sp>
      <p:sp>
        <p:nvSpPr>
          <p:cNvPr id="5" name="TextBox 4">
            <a:extLst>
              <a:ext uri="{FF2B5EF4-FFF2-40B4-BE49-F238E27FC236}">
                <a16:creationId xmlns:a16="http://schemas.microsoft.com/office/drawing/2014/main" id="{1E28E797-AB6B-687B-5AB6-B1A410720DC3}"/>
              </a:ext>
            </a:extLst>
          </p:cNvPr>
          <p:cNvSpPr txBox="1"/>
          <p:nvPr/>
        </p:nvSpPr>
        <p:spPr>
          <a:xfrm>
            <a:off x="3106562" y="906216"/>
            <a:ext cx="2760133" cy="954107"/>
          </a:xfrm>
          <a:prstGeom prst="rect">
            <a:avLst/>
          </a:prstGeom>
          <a:noFill/>
        </p:spPr>
        <p:txBody>
          <a:bodyPr wrap="square" rtlCol="0">
            <a:spAutoFit/>
          </a:bodyPr>
          <a:lstStyle/>
          <a:p>
            <a:r>
              <a:rPr lang="en-US" dirty="0"/>
              <a:t>It's reassuring to know that we can </a:t>
            </a:r>
            <a:r>
              <a:rPr lang="en-US" b="1" dirty="0">
                <a:solidFill>
                  <a:srgbClr val="FF0000"/>
                </a:solidFill>
              </a:rPr>
              <a:t>validate our simulations </a:t>
            </a:r>
            <a:r>
              <a:rPr lang="en-US" dirty="0"/>
              <a:t>against established theoretical optics literature.</a:t>
            </a:r>
          </a:p>
        </p:txBody>
      </p:sp>
      <p:cxnSp>
        <p:nvCxnSpPr>
          <p:cNvPr id="7" name="Straight Connector 6">
            <a:extLst>
              <a:ext uri="{FF2B5EF4-FFF2-40B4-BE49-F238E27FC236}">
                <a16:creationId xmlns:a16="http://schemas.microsoft.com/office/drawing/2014/main" id="{347D49F9-96FE-2BFF-B347-AD59DA386F34}"/>
              </a:ext>
            </a:extLst>
          </p:cNvPr>
          <p:cNvCxnSpPr/>
          <p:nvPr/>
        </p:nvCxnSpPr>
        <p:spPr>
          <a:xfrm>
            <a:off x="330200" y="2506133"/>
            <a:ext cx="838800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E766FBF-76AE-811A-1818-DFE4A0460581}"/>
              </a:ext>
            </a:extLst>
          </p:cNvPr>
          <p:cNvSpPr txBox="1"/>
          <p:nvPr/>
        </p:nvSpPr>
        <p:spPr>
          <a:xfrm>
            <a:off x="3106562" y="2656546"/>
            <a:ext cx="2331712" cy="1600438"/>
          </a:xfrm>
          <a:prstGeom prst="rect">
            <a:avLst/>
          </a:prstGeom>
          <a:noFill/>
        </p:spPr>
        <p:txBody>
          <a:bodyPr wrap="square">
            <a:spAutoFit/>
          </a:bodyPr>
          <a:lstStyle/>
          <a:p>
            <a:r>
              <a:rPr lang="en-US" dirty="0"/>
              <a:t>The translation of computational models into physical prototypes for </a:t>
            </a:r>
            <a:r>
              <a:rPr lang="en-US" b="1" dirty="0">
                <a:solidFill>
                  <a:srgbClr val="FF0000"/>
                </a:solidFill>
              </a:rPr>
              <a:t>empirical validation</a:t>
            </a:r>
            <a:r>
              <a:rPr lang="en-US" dirty="0"/>
              <a:t> in lab settings, comparing simulated reflectance with real-world performance.</a:t>
            </a:r>
          </a:p>
        </p:txBody>
      </p:sp>
      <p:sp>
        <p:nvSpPr>
          <p:cNvPr id="14" name="TextBox 13">
            <a:extLst>
              <a:ext uri="{FF2B5EF4-FFF2-40B4-BE49-F238E27FC236}">
                <a16:creationId xmlns:a16="http://schemas.microsoft.com/office/drawing/2014/main" id="{3C7BF4D0-809C-1332-959E-D49D546C94CF}"/>
              </a:ext>
            </a:extLst>
          </p:cNvPr>
          <p:cNvSpPr txBox="1"/>
          <p:nvPr/>
        </p:nvSpPr>
        <p:spPr>
          <a:xfrm>
            <a:off x="5515683" y="2592808"/>
            <a:ext cx="3202517" cy="954107"/>
          </a:xfrm>
          <a:prstGeom prst="rect">
            <a:avLst/>
          </a:prstGeom>
          <a:noFill/>
        </p:spPr>
        <p:txBody>
          <a:bodyPr wrap="square">
            <a:spAutoFit/>
          </a:bodyPr>
          <a:lstStyle/>
          <a:p>
            <a:r>
              <a:rPr lang="en-US" dirty="0"/>
              <a:t>Development of reflectance versus </a:t>
            </a:r>
            <a:r>
              <a:rPr lang="en-US" b="1" dirty="0">
                <a:solidFill>
                  <a:srgbClr val="FF0000"/>
                </a:solidFill>
              </a:rPr>
              <a:t>angle of incidence </a:t>
            </a:r>
            <a:r>
              <a:rPr lang="en-US" dirty="0"/>
              <a:t>models to aid in the characterization of PDRC behavior throughout the day.</a:t>
            </a:r>
          </a:p>
        </p:txBody>
      </p:sp>
      <p:sp>
        <p:nvSpPr>
          <p:cNvPr id="3" name="TextBox 2">
            <a:extLst>
              <a:ext uri="{FF2B5EF4-FFF2-40B4-BE49-F238E27FC236}">
                <a16:creationId xmlns:a16="http://schemas.microsoft.com/office/drawing/2014/main" id="{E057E79F-C1E5-5596-404B-2E1C53E297F3}"/>
              </a:ext>
            </a:extLst>
          </p:cNvPr>
          <p:cNvSpPr txBox="1"/>
          <p:nvPr/>
        </p:nvSpPr>
        <p:spPr>
          <a:xfrm>
            <a:off x="5958067" y="906216"/>
            <a:ext cx="2760133" cy="954107"/>
          </a:xfrm>
          <a:prstGeom prst="rect">
            <a:avLst/>
          </a:prstGeom>
          <a:noFill/>
        </p:spPr>
        <p:txBody>
          <a:bodyPr wrap="square" rtlCol="0">
            <a:spAutoFit/>
          </a:bodyPr>
          <a:lstStyle/>
          <a:p>
            <a:r>
              <a:rPr lang="en-US" dirty="0"/>
              <a:t>Successfully </a:t>
            </a:r>
            <a:r>
              <a:rPr lang="en-US" b="1" dirty="0">
                <a:solidFill>
                  <a:srgbClr val="FF0000"/>
                </a:solidFill>
              </a:rPr>
              <a:t>modeled</a:t>
            </a:r>
            <a:r>
              <a:rPr lang="en-US" dirty="0"/>
              <a:t> anti-reflectance coating, (multi)-layer high-reflectance coatings, Fresnel equations etc.</a:t>
            </a:r>
          </a:p>
        </p:txBody>
      </p:sp>
      <p:sp>
        <p:nvSpPr>
          <p:cNvPr id="9" name="TextBox 8">
            <a:extLst>
              <a:ext uri="{FF2B5EF4-FFF2-40B4-BE49-F238E27FC236}">
                <a16:creationId xmlns:a16="http://schemas.microsoft.com/office/drawing/2014/main" id="{792B5792-E4DF-1CA1-6A4C-6B9AD217DDF8}"/>
              </a:ext>
            </a:extLst>
          </p:cNvPr>
          <p:cNvSpPr txBox="1"/>
          <p:nvPr/>
        </p:nvSpPr>
        <p:spPr>
          <a:xfrm>
            <a:off x="330201" y="2637367"/>
            <a:ext cx="2776362" cy="2031184"/>
          </a:xfrm>
          <a:prstGeom prst="rect">
            <a:avLst/>
          </a:prstGeom>
          <a:noFill/>
        </p:spPr>
        <p:txBody>
          <a:bodyPr wrap="square">
            <a:spAutoFit/>
          </a:bodyPr>
          <a:lstStyle/>
          <a:p>
            <a:r>
              <a:rPr lang="en-US" dirty="0"/>
              <a:t>Enhance the PDRC design by </a:t>
            </a:r>
            <a:r>
              <a:rPr lang="en-US" b="1" dirty="0">
                <a:solidFill>
                  <a:srgbClr val="FF0000"/>
                </a:solidFill>
              </a:rPr>
              <a:t>layering additional materials</a:t>
            </a:r>
            <a:r>
              <a:rPr lang="en-US" dirty="0"/>
              <a:t> atop the PDMS layer, experimenting with various thicknesses and refractive indices to more efficiently harness constructive interference across multiple interfaces.</a:t>
            </a:r>
          </a:p>
        </p:txBody>
      </p:sp>
    </p:spTree>
    <p:extLst>
      <p:ext uri="{BB962C8B-B14F-4D97-AF65-F5344CB8AC3E}">
        <p14:creationId xmlns:p14="http://schemas.microsoft.com/office/powerpoint/2010/main" val="3601023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2" grpId="0"/>
      <p:bldP spid="14" grpId="0"/>
      <p:bldP spid="3"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D09E0-134C-356F-BC33-EAA4A9318797}"/>
              </a:ext>
            </a:extLst>
          </p:cNvPr>
          <p:cNvSpPr>
            <a:spLocks noGrp="1"/>
          </p:cNvSpPr>
          <p:nvPr>
            <p:ph type="title"/>
          </p:nvPr>
        </p:nvSpPr>
        <p:spPr>
          <a:xfrm>
            <a:off x="254779" y="244498"/>
            <a:ext cx="7704000" cy="572700"/>
          </a:xfrm>
        </p:spPr>
        <p:txBody>
          <a:bodyPr/>
          <a:lstStyle/>
          <a:p>
            <a:r>
              <a:rPr lang="en-US" dirty="0"/>
              <a:t>Acknowledgements</a:t>
            </a:r>
          </a:p>
        </p:txBody>
      </p:sp>
      <p:pic>
        <p:nvPicPr>
          <p:cNvPr id="8" name="Picture 4">
            <a:extLst>
              <a:ext uri="{FF2B5EF4-FFF2-40B4-BE49-F238E27FC236}">
                <a16:creationId xmlns:a16="http://schemas.microsoft.com/office/drawing/2014/main" id="{57ADD105-A1B5-E0DE-02EE-E498CBD0069A}"/>
              </a:ext>
            </a:extLst>
          </p:cNvPr>
          <p:cNvPicPr>
            <a:picLocks noChangeAspect="1" noChangeArrowheads="1"/>
          </p:cNvPicPr>
          <p:nvPr/>
        </p:nvPicPr>
        <p:blipFill>
          <a:blip r:embed="rId2"/>
          <a:srcRect t="16942" b="16942"/>
          <a:stretch/>
        </p:blipFill>
        <p:spPr bwMode="auto">
          <a:xfrm>
            <a:off x="413751" y="3124887"/>
            <a:ext cx="952181" cy="952181"/>
          </a:xfrm>
          <a:prstGeom prst="ellipse">
            <a:avLst/>
          </a:prstGeom>
          <a:noFill/>
          <a:extLst>
            <a:ext uri="{909E8E84-426E-40DD-AFC4-6F175D3DCCD1}">
              <a14:hiddenFill xmlns:a14="http://schemas.microsoft.com/office/drawing/2010/main">
                <a:solidFill>
                  <a:srgbClr val="FFFFFF"/>
                </a:solidFill>
              </a14:hiddenFill>
            </a:ext>
          </a:extLst>
        </p:spPr>
      </p:pic>
      <p:pic>
        <p:nvPicPr>
          <p:cNvPr id="10" name="Picture 20" descr="#">
            <a:extLst>
              <a:ext uri="{FF2B5EF4-FFF2-40B4-BE49-F238E27FC236}">
                <a16:creationId xmlns:a16="http://schemas.microsoft.com/office/drawing/2014/main" id="{EE5A878C-91C0-BC63-59AD-CD0C4254F1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3507" y="3167230"/>
            <a:ext cx="845104" cy="845104"/>
          </a:xfrm>
          <a:prstGeom prst="ellipse">
            <a:avLst/>
          </a:prstGeom>
          <a:noFill/>
          <a:extLst>
            <a:ext uri="{909E8E84-426E-40DD-AFC4-6F175D3DCCD1}">
              <a14:hiddenFill xmlns:a14="http://schemas.microsoft.com/office/drawing/2010/main">
                <a:solidFill>
                  <a:srgbClr val="FFFFFF"/>
                </a:solidFill>
              </a14:hiddenFill>
            </a:ext>
          </a:extLst>
        </p:spPr>
      </p:pic>
      <p:pic>
        <p:nvPicPr>
          <p:cNvPr id="1028" name="Picture 4" descr="Profile photo for Fernando Castillo">
            <a:extLst>
              <a:ext uri="{FF2B5EF4-FFF2-40B4-BE49-F238E27FC236}">
                <a16:creationId xmlns:a16="http://schemas.microsoft.com/office/drawing/2014/main" id="{E9D3ECC5-96DB-5ED0-721E-4E6D84C048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11832" y="1289600"/>
            <a:ext cx="825697" cy="82569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B4BB78B8-3DBF-EBB3-854F-FEF2331B98FB}"/>
              </a:ext>
            </a:extLst>
          </p:cNvPr>
          <p:cNvPicPr>
            <a:picLocks noChangeAspect="1"/>
          </p:cNvPicPr>
          <p:nvPr/>
        </p:nvPicPr>
        <p:blipFill>
          <a:blip r:embed="rId5"/>
          <a:stretch>
            <a:fillRect/>
          </a:stretch>
        </p:blipFill>
        <p:spPr>
          <a:xfrm>
            <a:off x="5458766" y="1230071"/>
            <a:ext cx="885225" cy="885225"/>
          </a:xfrm>
          <a:prstGeom prst="rect">
            <a:avLst/>
          </a:prstGeom>
        </p:spPr>
      </p:pic>
      <p:pic>
        <p:nvPicPr>
          <p:cNvPr id="1030" name="Picture 6" descr="Pomona College Mark and Logo | Pomona College in Claremont, California - Pomona  College">
            <a:extLst>
              <a:ext uri="{FF2B5EF4-FFF2-40B4-BE49-F238E27FC236}">
                <a16:creationId xmlns:a16="http://schemas.microsoft.com/office/drawing/2014/main" id="{91BFA4FF-FB87-241D-2250-F8631CC7EB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4282" y="1190367"/>
            <a:ext cx="1163285" cy="1110937"/>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7952C950-BC18-8989-C975-52C748F1C46C}"/>
              </a:ext>
            </a:extLst>
          </p:cNvPr>
          <p:cNvSpPr txBox="1"/>
          <p:nvPr/>
        </p:nvSpPr>
        <p:spPr>
          <a:xfrm>
            <a:off x="413751" y="882590"/>
            <a:ext cx="1737025" cy="307777"/>
          </a:xfrm>
          <a:prstGeom prst="rect">
            <a:avLst/>
          </a:prstGeom>
          <a:noFill/>
        </p:spPr>
        <p:txBody>
          <a:bodyPr wrap="square" rtlCol="0">
            <a:spAutoFit/>
          </a:bodyPr>
          <a:lstStyle/>
          <a:p>
            <a:r>
              <a:rPr lang="en-US" dirty="0"/>
              <a:t>ORGANIZATIONS</a:t>
            </a:r>
          </a:p>
        </p:txBody>
      </p:sp>
      <p:sp>
        <p:nvSpPr>
          <p:cNvPr id="15" name="Google Shape;1394;p58">
            <a:extLst>
              <a:ext uri="{FF2B5EF4-FFF2-40B4-BE49-F238E27FC236}">
                <a16:creationId xmlns:a16="http://schemas.microsoft.com/office/drawing/2014/main" id="{39657A95-7CC9-961B-9A6F-9AD69D7F6165}"/>
              </a:ext>
            </a:extLst>
          </p:cNvPr>
          <p:cNvSpPr txBox="1">
            <a:spLocks/>
          </p:cNvSpPr>
          <p:nvPr/>
        </p:nvSpPr>
        <p:spPr>
          <a:xfrm>
            <a:off x="372145" y="2758293"/>
            <a:ext cx="2290844" cy="1685370"/>
          </a:xfrm>
          <a:prstGeom prst="rect">
            <a:avLst/>
          </a:prstGeom>
          <a:noFill/>
          <a:ln w="19050">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1pPr>
            <a:lvl2pPr marL="914400" marR="0" lvl="1"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2pPr>
            <a:lvl3pPr marL="1371600" marR="0" lvl="2"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3pPr>
            <a:lvl4pPr marL="1828800" marR="0" lvl="3"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4pPr>
            <a:lvl5pPr marL="2286000" marR="0" lvl="4"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5pPr>
            <a:lvl6pPr marL="2743200" marR="0" lvl="5"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6pPr>
            <a:lvl7pPr marL="3200400" marR="0" lvl="6"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7pPr>
            <a:lvl8pPr marL="3657600" marR="0" lvl="7"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8pPr>
            <a:lvl9pPr marL="4114800" marR="0" lvl="8" indent="-317500" algn="l" rtl="0">
              <a:lnSpc>
                <a:spcPct val="100000"/>
              </a:lnSpc>
              <a:spcBef>
                <a:spcPts val="0"/>
              </a:spcBef>
              <a:spcAft>
                <a:spcPts val="0"/>
              </a:spcAft>
              <a:buClr>
                <a:schemeClr val="lt1"/>
              </a:buClr>
              <a:buSzPts val="1400"/>
              <a:buFont typeface="Source Code Pro Light"/>
              <a:buNone/>
              <a:defRPr sz="14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200"/>
              </a:spcAft>
            </a:pPr>
            <a:endParaRPr lang="en-US" dirty="0"/>
          </a:p>
        </p:txBody>
      </p:sp>
      <p:sp>
        <p:nvSpPr>
          <p:cNvPr id="16" name="TextBox 15">
            <a:extLst>
              <a:ext uri="{FF2B5EF4-FFF2-40B4-BE49-F238E27FC236}">
                <a16:creationId xmlns:a16="http://schemas.microsoft.com/office/drawing/2014/main" id="{E48D66E6-DDA3-DA3F-98CB-C8B594BAE3D7}"/>
              </a:ext>
            </a:extLst>
          </p:cNvPr>
          <p:cNvSpPr txBox="1"/>
          <p:nvPr/>
        </p:nvSpPr>
        <p:spPr>
          <a:xfrm>
            <a:off x="369035" y="2794061"/>
            <a:ext cx="996898" cy="307777"/>
          </a:xfrm>
          <a:prstGeom prst="rect">
            <a:avLst/>
          </a:prstGeom>
          <a:noFill/>
        </p:spPr>
        <p:txBody>
          <a:bodyPr wrap="square" rtlCol="0">
            <a:spAutoFit/>
          </a:bodyPr>
          <a:lstStyle/>
          <a:p>
            <a:r>
              <a:rPr lang="en-US" dirty="0"/>
              <a:t>FACULTY</a:t>
            </a:r>
          </a:p>
        </p:txBody>
      </p:sp>
      <p:sp>
        <p:nvSpPr>
          <p:cNvPr id="17" name="TextBox 16">
            <a:extLst>
              <a:ext uri="{FF2B5EF4-FFF2-40B4-BE49-F238E27FC236}">
                <a16:creationId xmlns:a16="http://schemas.microsoft.com/office/drawing/2014/main" id="{B4CFFF67-C94C-242C-D9E0-1A6338A06886}"/>
              </a:ext>
            </a:extLst>
          </p:cNvPr>
          <p:cNvSpPr txBox="1"/>
          <p:nvPr/>
        </p:nvSpPr>
        <p:spPr>
          <a:xfrm>
            <a:off x="1577035" y="4010025"/>
            <a:ext cx="1085953" cy="307777"/>
          </a:xfrm>
          <a:prstGeom prst="rect">
            <a:avLst/>
          </a:prstGeom>
          <a:noFill/>
        </p:spPr>
        <p:txBody>
          <a:bodyPr wrap="square" rtlCol="0">
            <a:spAutoFit/>
          </a:bodyPr>
          <a:lstStyle/>
          <a:p>
            <a:r>
              <a:rPr lang="en-US" dirty="0"/>
              <a:t>Dr. Higdon</a:t>
            </a:r>
          </a:p>
        </p:txBody>
      </p:sp>
      <p:sp>
        <p:nvSpPr>
          <p:cNvPr id="19" name="TextBox 18">
            <a:extLst>
              <a:ext uri="{FF2B5EF4-FFF2-40B4-BE49-F238E27FC236}">
                <a16:creationId xmlns:a16="http://schemas.microsoft.com/office/drawing/2014/main" id="{5348C643-9FF2-F9E4-6DAB-D3C35F486676}"/>
              </a:ext>
            </a:extLst>
          </p:cNvPr>
          <p:cNvSpPr txBox="1"/>
          <p:nvPr/>
        </p:nvSpPr>
        <p:spPr>
          <a:xfrm>
            <a:off x="5415708" y="882589"/>
            <a:ext cx="1578649" cy="307777"/>
          </a:xfrm>
          <a:prstGeom prst="rect">
            <a:avLst/>
          </a:prstGeom>
          <a:noFill/>
        </p:spPr>
        <p:txBody>
          <a:bodyPr wrap="square" rtlCol="0">
            <a:spAutoFit/>
          </a:bodyPr>
          <a:lstStyle/>
          <a:p>
            <a:r>
              <a:rPr lang="en-US" dirty="0"/>
              <a:t>HUDGINGS LAB</a:t>
            </a:r>
          </a:p>
        </p:txBody>
      </p:sp>
      <p:sp>
        <p:nvSpPr>
          <p:cNvPr id="20" name="TextBox 19">
            <a:extLst>
              <a:ext uri="{FF2B5EF4-FFF2-40B4-BE49-F238E27FC236}">
                <a16:creationId xmlns:a16="http://schemas.microsoft.com/office/drawing/2014/main" id="{FE8ADFB3-BCC9-C62A-0A96-5B0ABAC80E14}"/>
              </a:ext>
            </a:extLst>
          </p:cNvPr>
          <p:cNvSpPr txBox="1"/>
          <p:nvPr/>
        </p:nvSpPr>
        <p:spPr>
          <a:xfrm>
            <a:off x="369035" y="4091095"/>
            <a:ext cx="1259757" cy="276999"/>
          </a:xfrm>
          <a:prstGeom prst="rect">
            <a:avLst/>
          </a:prstGeom>
          <a:noFill/>
        </p:spPr>
        <p:txBody>
          <a:bodyPr wrap="square" rtlCol="0">
            <a:spAutoFit/>
          </a:bodyPr>
          <a:lstStyle/>
          <a:p>
            <a:r>
              <a:rPr lang="en-US" sz="1200" dirty="0"/>
              <a:t>Prof. Hudgings</a:t>
            </a:r>
          </a:p>
        </p:txBody>
      </p:sp>
      <p:pic>
        <p:nvPicPr>
          <p:cNvPr id="1032" name="Picture 8" descr="Profile photo of Leah McCarthy">
            <a:extLst>
              <a:ext uri="{FF2B5EF4-FFF2-40B4-BE49-F238E27FC236}">
                <a16:creationId xmlns:a16="http://schemas.microsoft.com/office/drawing/2014/main" id="{22D504E2-D454-A959-5147-8236B4684C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98012" y="1246086"/>
            <a:ext cx="825698" cy="8256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rofile photo of Rose Sinkus">
            <a:extLst>
              <a:ext uri="{FF2B5EF4-FFF2-40B4-BE49-F238E27FC236}">
                <a16:creationId xmlns:a16="http://schemas.microsoft.com/office/drawing/2014/main" id="{46815BC7-8AED-6376-223E-7FA2A663C1D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537303" y="2340820"/>
            <a:ext cx="980508" cy="980508"/>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2F5C0188-4885-DCF8-C203-F685C47A5D83}"/>
              </a:ext>
            </a:extLst>
          </p:cNvPr>
          <p:cNvSpPr txBox="1"/>
          <p:nvPr/>
        </p:nvSpPr>
        <p:spPr>
          <a:xfrm>
            <a:off x="1282263" y="1318868"/>
            <a:ext cx="1578649" cy="738664"/>
          </a:xfrm>
          <a:prstGeom prst="rect">
            <a:avLst/>
          </a:prstGeom>
          <a:noFill/>
        </p:spPr>
        <p:txBody>
          <a:bodyPr wrap="square" rtlCol="0">
            <a:spAutoFit/>
          </a:bodyPr>
          <a:lstStyle/>
          <a:p>
            <a:r>
              <a:rPr lang="en-US" dirty="0"/>
              <a:t>Koh Rombouts Goldman Sachs Scholarship Fund </a:t>
            </a:r>
          </a:p>
        </p:txBody>
      </p:sp>
    </p:spTree>
    <p:extLst>
      <p:ext uri="{BB962C8B-B14F-4D97-AF65-F5344CB8AC3E}">
        <p14:creationId xmlns:p14="http://schemas.microsoft.com/office/powerpoint/2010/main" val="27221584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ED776-2B25-6B68-CEC8-0235CD12841E}"/>
              </a:ext>
            </a:extLst>
          </p:cNvPr>
          <p:cNvSpPr>
            <a:spLocks noGrp="1"/>
          </p:cNvSpPr>
          <p:nvPr>
            <p:ph type="title"/>
          </p:nvPr>
        </p:nvSpPr>
        <p:spPr>
          <a:xfrm>
            <a:off x="499507" y="257209"/>
            <a:ext cx="7704000" cy="572700"/>
          </a:xfrm>
        </p:spPr>
        <p:txBody>
          <a:bodyPr/>
          <a:lstStyle/>
          <a:p>
            <a:r>
              <a:rPr lang="en-US" dirty="0"/>
              <a:t>Appendix (the Mesh)</a:t>
            </a:r>
          </a:p>
        </p:txBody>
      </p:sp>
      <p:sp>
        <p:nvSpPr>
          <p:cNvPr id="5" name="TextBox 4">
            <a:extLst>
              <a:ext uri="{FF2B5EF4-FFF2-40B4-BE49-F238E27FC236}">
                <a16:creationId xmlns:a16="http://schemas.microsoft.com/office/drawing/2014/main" id="{6C5CF61C-C4A4-8C7D-4FCD-5414E264224C}"/>
              </a:ext>
            </a:extLst>
          </p:cNvPr>
          <p:cNvSpPr txBox="1"/>
          <p:nvPr/>
        </p:nvSpPr>
        <p:spPr>
          <a:xfrm>
            <a:off x="415852" y="806957"/>
            <a:ext cx="5868216" cy="523220"/>
          </a:xfrm>
          <a:prstGeom prst="rect">
            <a:avLst/>
          </a:prstGeom>
          <a:noFill/>
        </p:spPr>
        <p:txBody>
          <a:bodyPr wrap="square">
            <a:spAutoFit/>
          </a:bodyPr>
          <a:lstStyle/>
          <a:p>
            <a:r>
              <a:rPr lang="en-US" dirty="0"/>
              <a:t>Divides the model’s geometry into </a:t>
            </a:r>
            <a:r>
              <a:rPr lang="en-US" b="1" dirty="0">
                <a:solidFill>
                  <a:srgbClr val="FF0000"/>
                </a:solidFill>
              </a:rPr>
              <a:t>smaller, discrete elements</a:t>
            </a:r>
            <a:r>
              <a:rPr lang="en-US" dirty="0"/>
              <a:t>, such as prisms in 3D, or triangles in 2D.</a:t>
            </a:r>
          </a:p>
        </p:txBody>
      </p:sp>
      <p:pic>
        <p:nvPicPr>
          <p:cNvPr id="9" name="Picture 8" descr="A low polygon of a circular object&#10;&#10;Description automatically generated">
            <a:extLst>
              <a:ext uri="{FF2B5EF4-FFF2-40B4-BE49-F238E27FC236}">
                <a16:creationId xmlns:a16="http://schemas.microsoft.com/office/drawing/2014/main" id="{8C87B6FD-952D-C936-1A87-2498822A3341}"/>
              </a:ext>
            </a:extLst>
          </p:cNvPr>
          <p:cNvPicPr>
            <a:picLocks noChangeAspect="1"/>
          </p:cNvPicPr>
          <p:nvPr/>
        </p:nvPicPr>
        <p:blipFill>
          <a:blip r:embed="rId3"/>
          <a:stretch>
            <a:fillRect/>
          </a:stretch>
        </p:blipFill>
        <p:spPr>
          <a:xfrm>
            <a:off x="3172523" y="2405286"/>
            <a:ext cx="2138933" cy="1166016"/>
          </a:xfrm>
          <a:prstGeom prst="rect">
            <a:avLst/>
          </a:prstGeom>
        </p:spPr>
      </p:pic>
      <p:pic>
        <p:nvPicPr>
          <p:cNvPr id="11" name="Picture 10" descr="A black and white drawing of a circular object&#10;&#10;Description automatically generated">
            <a:extLst>
              <a:ext uri="{FF2B5EF4-FFF2-40B4-BE49-F238E27FC236}">
                <a16:creationId xmlns:a16="http://schemas.microsoft.com/office/drawing/2014/main" id="{8870105D-5260-2AF6-D86D-8877E55583D8}"/>
              </a:ext>
            </a:extLst>
          </p:cNvPr>
          <p:cNvPicPr>
            <a:picLocks noChangeAspect="1"/>
          </p:cNvPicPr>
          <p:nvPr/>
        </p:nvPicPr>
        <p:blipFill>
          <a:blip r:embed="rId4"/>
          <a:stretch>
            <a:fillRect/>
          </a:stretch>
        </p:blipFill>
        <p:spPr>
          <a:xfrm>
            <a:off x="648664" y="2340734"/>
            <a:ext cx="2427082" cy="1323097"/>
          </a:xfrm>
          <a:prstGeom prst="rect">
            <a:avLst/>
          </a:prstGeom>
        </p:spPr>
      </p:pic>
      <p:pic>
        <p:nvPicPr>
          <p:cNvPr id="13" name="Picture 12" descr="A grey hexagon shaped object&#10;&#10;Description automatically generated">
            <a:extLst>
              <a:ext uri="{FF2B5EF4-FFF2-40B4-BE49-F238E27FC236}">
                <a16:creationId xmlns:a16="http://schemas.microsoft.com/office/drawing/2014/main" id="{DDE3714F-6FD4-CA06-53C7-1A38995217E0}"/>
              </a:ext>
            </a:extLst>
          </p:cNvPr>
          <p:cNvPicPr>
            <a:picLocks noChangeAspect="1"/>
          </p:cNvPicPr>
          <p:nvPr/>
        </p:nvPicPr>
        <p:blipFill>
          <a:blip r:embed="rId5"/>
          <a:stretch>
            <a:fillRect/>
          </a:stretch>
        </p:blipFill>
        <p:spPr>
          <a:xfrm>
            <a:off x="5214679" y="2308321"/>
            <a:ext cx="2658894" cy="1449467"/>
          </a:xfrm>
          <a:prstGeom prst="rect">
            <a:avLst/>
          </a:prstGeom>
        </p:spPr>
      </p:pic>
      <p:sp>
        <p:nvSpPr>
          <p:cNvPr id="14" name="TextBox 13">
            <a:extLst>
              <a:ext uri="{FF2B5EF4-FFF2-40B4-BE49-F238E27FC236}">
                <a16:creationId xmlns:a16="http://schemas.microsoft.com/office/drawing/2014/main" id="{AC12684F-C0FF-350C-727B-7E9099A8A760}"/>
              </a:ext>
            </a:extLst>
          </p:cNvPr>
          <p:cNvSpPr txBox="1"/>
          <p:nvPr/>
        </p:nvSpPr>
        <p:spPr>
          <a:xfrm>
            <a:off x="936813" y="3616063"/>
            <a:ext cx="1673158" cy="276999"/>
          </a:xfrm>
          <a:prstGeom prst="rect">
            <a:avLst/>
          </a:prstGeom>
          <a:noFill/>
        </p:spPr>
        <p:txBody>
          <a:bodyPr wrap="square" rtlCol="0">
            <a:spAutoFit/>
          </a:bodyPr>
          <a:lstStyle/>
          <a:p>
            <a:r>
              <a:rPr lang="en-US" sz="1200" dirty="0"/>
              <a:t>Extremely fine mesh</a:t>
            </a:r>
          </a:p>
        </p:txBody>
      </p:sp>
      <p:sp>
        <p:nvSpPr>
          <p:cNvPr id="15" name="TextBox 14">
            <a:extLst>
              <a:ext uri="{FF2B5EF4-FFF2-40B4-BE49-F238E27FC236}">
                <a16:creationId xmlns:a16="http://schemas.microsoft.com/office/drawing/2014/main" id="{3F38569F-90AE-B051-9060-D0A967C7F0C4}"/>
              </a:ext>
            </a:extLst>
          </p:cNvPr>
          <p:cNvSpPr txBox="1"/>
          <p:nvPr/>
        </p:nvSpPr>
        <p:spPr>
          <a:xfrm>
            <a:off x="3405410" y="3542115"/>
            <a:ext cx="1522771" cy="276999"/>
          </a:xfrm>
          <a:prstGeom prst="rect">
            <a:avLst/>
          </a:prstGeom>
          <a:noFill/>
        </p:spPr>
        <p:txBody>
          <a:bodyPr wrap="square" rtlCol="0">
            <a:spAutoFit/>
          </a:bodyPr>
          <a:lstStyle/>
          <a:p>
            <a:r>
              <a:rPr lang="en-US" sz="1200" dirty="0"/>
              <a:t>Normal-sized mesh</a:t>
            </a:r>
          </a:p>
        </p:txBody>
      </p:sp>
      <p:sp>
        <p:nvSpPr>
          <p:cNvPr id="16" name="TextBox 15">
            <a:extLst>
              <a:ext uri="{FF2B5EF4-FFF2-40B4-BE49-F238E27FC236}">
                <a16:creationId xmlns:a16="http://schemas.microsoft.com/office/drawing/2014/main" id="{035F1F54-AA53-8DC3-5F13-DE38EEEFA892}"/>
              </a:ext>
            </a:extLst>
          </p:cNvPr>
          <p:cNvSpPr txBox="1"/>
          <p:nvPr/>
        </p:nvSpPr>
        <p:spPr>
          <a:xfrm>
            <a:off x="5782740" y="3588934"/>
            <a:ext cx="1859021" cy="276999"/>
          </a:xfrm>
          <a:prstGeom prst="rect">
            <a:avLst/>
          </a:prstGeom>
          <a:noFill/>
        </p:spPr>
        <p:txBody>
          <a:bodyPr wrap="square" rtlCol="0">
            <a:spAutoFit/>
          </a:bodyPr>
          <a:lstStyle/>
          <a:p>
            <a:r>
              <a:rPr lang="en-US" sz="1200" dirty="0"/>
              <a:t>Extremely coarse mesh</a:t>
            </a:r>
          </a:p>
        </p:txBody>
      </p:sp>
      <p:sp>
        <p:nvSpPr>
          <p:cNvPr id="18" name="TextBox 17">
            <a:extLst>
              <a:ext uri="{FF2B5EF4-FFF2-40B4-BE49-F238E27FC236}">
                <a16:creationId xmlns:a16="http://schemas.microsoft.com/office/drawing/2014/main" id="{4B3A8CE8-06A9-CB36-6152-A002BB49696E}"/>
              </a:ext>
            </a:extLst>
          </p:cNvPr>
          <p:cNvSpPr txBox="1"/>
          <p:nvPr/>
        </p:nvSpPr>
        <p:spPr>
          <a:xfrm>
            <a:off x="702743" y="4016343"/>
            <a:ext cx="7078492" cy="461665"/>
          </a:xfrm>
          <a:prstGeom prst="rect">
            <a:avLst/>
          </a:prstGeom>
          <a:noFill/>
        </p:spPr>
        <p:txBody>
          <a:bodyPr wrap="square">
            <a:spAutoFit/>
          </a:bodyPr>
          <a:lstStyle/>
          <a:p>
            <a:r>
              <a:rPr lang="en-US" sz="1200" i="1" dirty="0"/>
              <a:t>The density and quality of the mesh influence the accuracy of the results. A finer mesh can provide more precise solutions but requires more computational power.</a:t>
            </a:r>
          </a:p>
        </p:txBody>
      </p:sp>
      <p:sp>
        <p:nvSpPr>
          <p:cNvPr id="22" name="TextBox 21">
            <a:extLst>
              <a:ext uri="{FF2B5EF4-FFF2-40B4-BE49-F238E27FC236}">
                <a16:creationId xmlns:a16="http://schemas.microsoft.com/office/drawing/2014/main" id="{AE64F3E5-B8B3-41AF-8A95-AB70EAB8503D}"/>
              </a:ext>
            </a:extLst>
          </p:cNvPr>
          <p:cNvSpPr txBox="1"/>
          <p:nvPr/>
        </p:nvSpPr>
        <p:spPr>
          <a:xfrm>
            <a:off x="415853" y="1403224"/>
            <a:ext cx="5979114" cy="738664"/>
          </a:xfrm>
          <a:prstGeom prst="rect">
            <a:avLst/>
          </a:prstGeom>
          <a:noFill/>
        </p:spPr>
        <p:txBody>
          <a:bodyPr wrap="square">
            <a:spAutoFit/>
          </a:bodyPr>
          <a:lstStyle/>
          <a:p>
            <a:r>
              <a:rPr lang="en-US" b="1" dirty="0">
                <a:solidFill>
                  <a:srgbClr val="FF0000"/>
                </a:solidFill>
              </a:rPr>
              <a:t>Discretization</a:t>
            </a:r>
            <a:r>
              <a:rPr lang="en-US" dirty="0"/>
              <a:t>: The mesh breaks down a continuous domain into discrete pieces, allowing for the numerical solution of partial differential equations that describe the physics of the problem.</a:t>
            </a:r>
          </a:p>
        </p:txBody>
      </p:sp>
    </p:spTree>
    <p:extLst>
      <p:ext uri="{BB962C8B-B14F-4D97-AF65-F5344CB8AC3E}">
        <p14:creationId xmlns:p14="http://schemas.microsoft.com/office/powerpoint/2010/main" val="3461838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5FB65-C576-5BD1-92DE-B2F37E7F1290}"/>
              </a:ext>
            </a:extLst>
          </p:cNvPr>
          <p:cNvSpPr>
            <a:spLocks noGrp="1"/>
          </p:cNvSpPr>
          <p:nvPr>
            <p:ph type="title"/>
          </p:nvPr>
        </p:nvSpPr>
        <p:spPr>
          <a:xfrm>
            <a:off x="437367" y="332945"/>
            <a:ext cx="7704000" cy="572700"/>
          </a:xfrm>
        </p:spPr>
        <p:txBody>
          <a:bodyPr/>
          <a:lstStyle/>
          <a:p>
            <a:r>
              <a:rPr lang="en-US" dirty="0"/>
              <a:t>Motivation.</a:t>
            </a:r>
          </a:p>
        </p:txBody>
      </p:sp>
      <p:graphicFrame>
        <p:nvGraphicFramePr>
          <p:cNvPr id="12" name="Diagram 11">
            <a:extLst>
              <a:ext uri="{FF2B5EF4-FFF2-40B4-BE49-F238E27FC236}">
                <a16:creationId xmlns:a16="http://schemas.microsoft.com/office/drawing/2014/main" id="{86AD404B-CE6E-7A9D-8B62-1DC67AB18C50}"/>
              </a:ext>
            </a:extLst>
          </p:cNvPr>
          <p:cNvGraphicFramePr/>
          <p:nvPr>
            <p:extLst>
              <p:ext uri="{D42A27DB-BD31-4B8C-83A1-F6EECF244321}">
                <p14:modId xmlns:p14="http://schemas.microsoft.com/office/powerpoint/2010/main" val="3508400295"/>
              </p:ext>
            </p:extLst>
          </p:nvPr>
        </p:nvGraphicFramePr>
        <p:xfrm>
          <a:off x="177281" y="931022"/>
          <a:ext cx="3081867" cy="23854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TextBox 15">
            <a:extLst>
              <a:ext uri="{FF2B5EF4-FFF2-40B4-BE49-F238E27FC236}">
                <a16:creationId xmlns:a16="http://schemas.microsoft.com/office/drawing/2014/main" id="{F0961AA4-7D2C-3190-FF5A-A92408331FDC}"/>
              </a:ext>
            </a:extLst>
          </p:cNvPr>
          <p:cNvSpPr txBox="1"/>
          <p:nvPr/>
        </p:nvSpPr>
        <p:spPr>
          <a:xfrm>
            <a:off x="237861" y="3879690"/>
            <a:ext cx="4334139" cy="715581"/>
          </a:xfrm>
          <a:prstGeom prst="rect">
            <a:avLst/>
          </a:prstGeom>
          <a:noFill/>
        </p:spPr>
        <p:txBody>
          <a:bodyPr wrap="square">
            <a:spAutoFit/>
          </a:bodyPr>
          <a:lstStyle/>
          <a:p>
            <a:pPr algn="just"/>
            <a:r>
              <a:rPr lang="en-US" sz="1350" dirty="0"/>
              <a:t>The </a:t>
            </a:r>
            <a:r>
              <a:rPr lang="en-US" sz="1350" b="1" dirty="0">
                <a:solidFill>
                  <a:srgbClr val="FF0000"/>
                </a:solidFill>
              </a:rPr>
              <a:t>heat island effect </a:t>
            </a:r>
            <a:r>
              <a:rPr lang="en-US" sz="1350" dirty="0"/>
              <a:t>describes how urban areas are significantly warmer than their rural counterparts, largely because of human activities.</a:t>
            </a:r>
          </a:p>
        </p:txBody>
      </p:sp>
      <p:pic>
        <p:nvPicPr>
          <p:cNvPr id="1028" name="Picture 4" descr="Event: Livestream: IEA 7th Annual Global Conference on Energy Efficiency">
            <a:extLst>
              <a:ext uri="{FF2B5EF4-FFF2-40B4-BE49-F238E27FC236}">
                <a16:creationId xmlns:a16="http://schemas.microsoft.com/office/drawing/2014/main" id="{74502661-4FEA-E883-609F-2AAC9CC64EA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18432" y="190020"/>
            <a:ext cx="9887406" cy="3867417"/>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00D18766-7152-22E0-F4A3-71E5F5C72019}"/>
              </a:ext>
            </a:extLst>
          </p:cNvPr>
          <p:cNvSpPr txBox="1"/>
          <p:nvPr/>
        </p:nvSpPr>
        <p:spPr>
          <a:xfrm>
            <a:off x="4907218" y="3863389"/>
            <a:ext cx="3886199" cy="715581"/>
          </a:xfrm>
          <a:prstGeom prst="rect">
            <a:avLst/>
          </a:prstGeom>
          <a:noFill/>
        </p:spPr>
        <p:txBody>
          <a:bodyPr wrap="square">
            <a:spAutoFit/>
          </a:bodyPr>
          <a:lstStyle/>
          <a:p>
            <a:r>
              <a:rPr lang="en-US" sz="1350" dirty="0"/>
              <a:t>By 2050, around 2/3 of the world’s households could have an AC. China, India and Indonesia will together account for half of the total number.</a:t>
            </a:r>
          </a:p>
        </p:txBody>
      </p:sp>
    </p:spTree>
    <p:extLst>
      <p:ext uri="{BB962C8B-B14F-4D97-AF65-F5344CB8AC3E}">
        <p14:creationId xmlns:p14="http://schemas.microsoft.com/office/powerpoint/2010/main" val="3672823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graph of a window&#10;&#10;Description automatically generated">
            <a:extLst>
              <a:ext uri="{FF2B5EF4-FFF2-40B4-BE49-F238E27FC236}">
                <a16:creationId xmlns:a16="http://schemas.microsoft.com/office/drawing/2014/main" id="{68F59577-90EB-11D2-8DE3-4592DDE533EE}"/>
              </a:ext>
            </a:extLst>
          </p:cNvPr>
          <p:cNvPicPr>
            <a:picLocks noChangeAspect="1"/>
          </p:cNvPicPr>
          <p:nvPr/>
        </p:nvPicPr>
        <p:blipFill>
          <a:blip r:embed="rId3"/>
          <a:stretch>
            <a:fillRect/>
          </a:stretch>
        </p:blipFill>
        <p:spPr>
          <a:xfrm>
            <a:off x="406266" y="1603539"/>
            <a:ext cx="4700633" cy="1946727"/>
          </a:xfrm>
          <a:prstGeom prst="rect">
            <a:avLst/>
          </a:prstGeom>
        </p:spPr>
      </p:pic>
      <p:sp>
        <p:nvSpPr>
          <p:cNvPr id="2" name="Title 1">
            <a:extLst>
              <a:ext uri="{FF2B5EF4-FFF2-40B4-BE49-F238E27FC236}">
                <a16:creationId xmlns:a16="http://schemas.microsoft.com/office/drawing/2014/main" id="{111896C4-8674-D23D-2BFC-CAB9B9323A25}"/>
              </a:ext>
            </a:extLst>
          </p:cNvPr>
          <p:cNvSpPr>
            <a:spLocks noGrp="1"/>
          </p:cNvSpPr>
          <p:nvPr>
            <p:ph type="title"/>
          </p:nvPr>
        </p:nvSpPr>
        <p:spPr>
          <a:xfrm>
            <a:off x="373537" y="212434"/>
            <a:ext cx="7704000" cy="572700"/>
          </a:xfrm>
        </p:spPr>
        <p:txBody>
          <a:bodyPr/>
          <a:lstStyle/>
          <a:p>
            <a:r>
              <a:rPr lang="en-US" dirty="0"/>
              <a:t>So, What are PDRCs?</a:t>
            </a:r>
          </a:p>
        </p:txBody>
      </p:sp>
      <p:pic>
        <p:nvPicPr>
          <p:cNvPr id="11" name="Picture 10" descr="Diagram of the sun and the moon&#10;&#10;Description automatically generated">
            <a:extLst>
              <a:ext uri="{FF2B5EF4-FFF2-40B4-BE49-F238E27FC236}">
                <a16:creationId xmlns:a16="http://schemas.microsoft.com/office/drawing/2014/main" id="{A13AEA9B-AD7A-DCC6-B9B7-3708A7DF8A58}"/>
              </a:ext>
            </a:extLst>
          </p:cNvPr>
          <p:cNvPicPr>
            <a:picLocks noChangeAspect="1"/>
          </p:cNvPicPr>
          <p:nvPr/>
        </p:nvPicPr>
        <p:blipFill>
          <a:blip r:embed="rId4"/>
          <a:stretch>
            <a:fillRect/>
          </a:stretch>
        </p:blipFill>
        <p:spPr>
          <a:xfrm>
            <a:off x="5811457" y="498784"/>
            <a:ext cx="2878550" cy="2118933"/>
          </a:xfrm>
          <a:prstGeom prst="rect">
            <a:avLst/>
          </a:prstGeom>
        </p:spPr>
      </p:pic>
      <p:sp>
        <p:nvSpPr>
          <p:cNvPr id="3" name="Rectangle 2">
            <a:extLst>
              <a:ext uri="{FF2B5EF4-FFF2-40B4-BE49-F238E27FC236}">
                <a16:creationId xmlns:a16="http://schemas.microsoft.com/office/drawing/2014/main" id="{A375C154-62B1-97FE-7ED9-10CFB2991CC1}"/>
              </a:ext>
            </a:extLst>
          </p:cNvPr>
          <p:cNvSpPr/>
          <p:nvPr/>
        </p:nvSpPr>
        <p:spPr>
          <a:xfrm>
            <a:off x="3002624" y="1651708"/>
            <a:ext cx="869795" cy="1642880"/>
          </a:xfrm>
          <a:prstGeom prst="rect">
            <a:avLst/>
          </a:prstGeom>
          <a:solidFill>
            <a:schemeClr val="accent1">
              <a:alpha val="5294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BD8B761-A803-B00B-1C13-E18C497049BA}"/>
              </a:ext>
            </a:extLst>
          </p:cNvPr>
          <p:cNvSpPr/>
          <p:nvPr/>
        </p:nvSpPr>
        <p:spPr>
          <a:xfrm>
            <a:off x="881929" y="1651708"/>
            <a:ext cx="989916" cy="1642880"/>
          </a:xfrm>
          <a:prstGeom prst="rect">
            <a:avLst/>
          </a:prstGeom>
          <a:solidFill>
            <a:schemeClr val="accent1">
              <a:alpha val="5294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740C64E-2EE8-BA9A-7ECF-0864DCEA2D0A}"/>
              </a:ext>
            </a:extLst>
          </p:cNvPr>
          <p:cNvSpPr txBox="1"/>
          <p:nvPr/>
        </p:nvSpPr>
        <p:spPr>
          <a:xfrm>
            <a:off x="2734350" y="3886982"/>
            <a:ext cx="3049040" cy="847886"/>
          </a:xfrm>
          <a:prstGeom prst="rect">
            <a:avLst/>
          </a:prstGeom>
          <a:noFill/>
        </p:spPr>
        <p:txBody>
          <a:bodyPr wrap="square">
            <a:spAutoFit/>
          </a:bodyPr>
          <a:lstStyle/>
          <a:p>
            <a:r>
              <a:rPr lang="en-US" sz="1200" dirty="0"/>
              <a:t>Emittance of 1 in the </a:t>
            </a:r>
            <a:r>
              <a:rPr lang="el-GR" sz="1200" dirty="0"/>
              <a:t>λ = 8–13 μ</a:t>
            </a:r>
            <a:r>
              <a:rPr lang="en-US" sz="1200" dirty="0"/>
              <a:t>m window of the atmosphere, where it is partially transparent, since there is limited infrared absorption by gas molecules. </a:t>
            </a:r>
          </a:p>
        </p:txBody>
      </p:sp>
      <p:sp>
        <p:nvSpPr>
          <p:cNvPr id="24" name="TextBox 23">
            <a:extLst>
              <a:ext uri="{FF2B5EF4-FFF2-40B4-BE49-F238E27FC236}">
                <a16:creationId xmlns:a16="http://schemas.microsoft.com/office/drawing/2014/main" id="{F07603AE-5139-FBC5-1730-CDA21D7A6130}"/>
              </a:ext>
            </a:extLst>
          </p:cNvPr>
          <p:cNvSpPr txBox="1"/>
          <p:nvPr/>
        </p:nvSpPr>
        <p:spPr>
          <a:xfrm>
            <a:off x="373537" y="3817808"/>
            <a:ext cx="2152994" cy="1015663"/>
          </a:xfrm>
          <a:prstGeom prst="rect">
            <a:avLst/>
          </a:prstGeom>
          <a:noFill/>
        </p:spPr>
        <p:txBody>
          <a:bodyPr wrap="square">
            <a:spAutoFit/>
          </a:bodyPr>
          <a:lstStyle/>
          <a:p>
            <a:r>
              <a:rPr lang="en-US" sz="1200" dirty="0"/>
              <a:t>0% absorptivity </a:t>
            </a:r>
            <a:r>
              <a:rPr lang="el-GR" sz="1200" dirty="0"/>
              <a:t>(100% </a:t>
            </a:r>
            <a:r>
              <a:rPr lang="en-US" sz="1200" dirty="0"/>
              <a:t>reflectance) in the solar spectrum (0.3–2.5 </a:t>
            </a:r>
            <a:r>
              <a:rPr lang="el-GR" sz="1200" dirty="0"/>
              <a:t>μ</a:t>
            </a:r>
            <a:r>
              <a:rPr lang="en-US" sz="1200" dirty="0"/>
              <a:t>m), so the surface is not heated by sunlight in daytime at all. </a:t>
            </a:r>
          </a:p>
        </p:txBody>
      </p:sp>
      <p:sp>
        <p:nvSpPr>
          <p:cNvPr id="27" name="TextBox 26">
            <a:extLst>
              <a:ext uri="{FF2B5EF4-FFF2-40B4-BE49-F238E27FC236}">
                <a16:creationId xmlns:a16="http://schemas.microsoft.com/office/drawing/2014/main" id="{DD5579D7-8605-2875-17AD-A508E551EC44}"/>
              </a:ext>
            </a:extLst>
          </p:cNvPr>
          <p:cNvSpPr txBox="1"/>
          <p:nvPr/>
        </p:nvSpPr>
        <p:spPr>
          <a:xfrm>
            <a:off x="368431" y="760174"/>
            <a:ext cx="5292535" cy="646331"/>
          </a:xfrm>
          <a:prstGeom prst="rect">
            <a:avLst/>
          </a:prstGeom>
          <a:noFill/>
        </p:spPr>
        <p:txBody>
          <a:bodyPr wrap="square">
            <a:spAutoFit/>
          </a:bodyPr>
          <a:lstStyle/>
          <a:p>
            <a:pPr algn="just"/>
            <a:r>
              <a:rPr lang="en-US" sz="1200" b="1" dirty="0">
                <a:solidFill>
                  <a:srgbClr val="FF0000"/>
                </a:solidFill>
              </a:rPr>
              <a:t>Radiative passive cooling </a:t>
            </a:r>
            <a:r>
              <a:rPr lang="en-US" sz="1200" dirty="0"/>
              <a:t>occurs when objects emit more radiation than the combined radiation they absorb. Thus, radiative passive cooling is an </a:t>
            </a:r>
            <a:r>
              <a:rPr lang="en-US" sz="1200" b="1" dirty="0"/>
              <a:t>electricity-free method </a:t>
            </a:r>
            <a:r>
              <a:rPr lang="en-US" sz="1200" dirty="0"/>
              <a:t>for cooling terrestrial entities </a:t>
            </a:r>
          </a:p>
        </p:txBody>
      </p:sp>
      <p:pic>
        <p:nvPicPr>
          <p:cNvPr id="29" name="Picture 28" descr="A diagram of a chemical compound&#10;&#10;Description automatically generated with medium confidence">
            <a:extLst>
              <a:ext uri="{FF2B5EF4-FFF2-40B4-BE49-F238E27FC236}">
                <a16:creationId xmlns:a16="http://schemas.microsoft.com/office/drawing/2014/main" id="{9B36F2DB-C356-7388-4C26-3642180AED03}"/>
              </a:ext>
            </a:extLst>
          </p:cNvPr>
          <p:cNvPicPr>
            <a:picLocks noChangeAspect="1"/>
          </p:cNvPicPr>
          <p:nvPr/>
        </p:nvPicPr>
        <p:blipFill>
          <a:blip r:embed="rId5"/>
          <a:stretch>
            <a:fillRect/>
          </a:stretch>
        </p:blipFill>
        <p:spPr>
          <a:xfrm>
            <a:off x="6108760" y="3134935"/>
            <a:ext cx="2581247" cy="1028543"/>
          </a:xfrm>
          <a:prstGeom prst="rect">
            <a:avLst/>
          </a:prstGeom>
        </p:spPr>
      </p:pic>
      <p:sp>
        <p:nvSpPr>
          <p:cNvPr id="6" name="TextBox 5">
            <a:extLst>
              <a:ext uri="{FF2B5EF4-FFF2-40B4-BE49-F238E27FC236}">
                <a16:creationId xmlns:a16="http://schemas.microsoft.com/office/drawing/2014/main" id="{0B3E3583-6D7E-2D3D-6113-777FA0D0384A}"/>
              </a:ext>
            </a:extLst>
          </p:cNvPr>
          <p:cNvSpPr txBox="1"/>
          <p:nvPr/>
        </p:nvSpPr>
        <p:spPr>
          <a:xfrm>
            <a:off x="744157" y="3485285"/>
            <a:ext cx="5067300" cy="184666"/>
          </a:xfrm>
          <a:prstGeom prst="rect">
            <a:avLst/>
          </a:prstGeom>
          <a:noFill/>
        </p:spPr>
        <p:txBody>
          <a:bodyPr wrap="square">
            <a:spAutoFit/>
          </a:bodyPr>
          <a:lstStyle/>
          <a:p>
            <a:r>
              <a:rPr lang="en-US" sz="600" dirty="0"/>
              <a:t>Passive Daytime Radiative Cooling: Principle, Application, and Economic Analysis (Yang &amp; Zhang, 2020)</a:t>
            </a:r>
          </a:p>
        </p:txBody>
      </p:sp>
      <p:cxnSp>
        <p:nvCxnSpPr>
          <p:cNvPr id="25" name="Curved Connector 24">
            <a:extLst>
              <a:ext uri="{FF2B5EF4-FFF2-40B4-BE49-F238E27FC236}">
                <a16:creationId xmlns:a16="http://schemas.microsoft.com/office/drawing/2014/main" id="{E3A4FF0E-B867-EF00-7558-AACB69C4B9A3}"/>
              </a:ext>
            </a:extLst>
          </p:cNvPr>
          <p:cNvCxnSpPr>
            <a:cxnSpLocks/>
          </p:cNvCxnSpPr>
          <p:nvPr/>
        </p:nvCxnSpPr>
        <p:spPr>
          <a:xfrm rot="5400000">
            <a:off x="1101408" y="3536985"/>
            <a:ext cx="497744" cy="224444"/>
          </a:xfrm>
          <a:prstGeom prst="curvedConnector3">
            <a:avLst>
              <a:gd name="adj1" fmla="val 50000"/>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urved Connector 16">
            <a:extLst>
              <a:ext uri="{FF2B5EF4-FFF2-40B4-BE49-F238E27FC236}">
                <a16:creationId xmlns:a16="http://schemas.microsoft.com/office/drawing/2014/main" id="{AC64BAF6-7594-6023-FAAB-4337024BA550}"/>
              </a:ext>
            </a:extLst>
          </p:cNvPr>
          <p:cNvCxnSpPr>
            <a:cxnSpLocks/>
            <a:stCxn id="3" idx="2"/>
          </p:cNvCxnSpPr>
          <p:nvPr/>
        </p:nvCxnSpPr>
        <p:spPr>
          <a:xfrm rot="16200000" flipH="1">
            <a:off x="3193175" y="3538935"/>
            <a:ext cx="592394" cy="103700"/>
          </a:xfrm>
          <a:prstGeom prst="curvedConnector3">
            <a:avLst>
              <a:gd name="adj1" fmla="val 50000"/>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14B833F-F8BF-760D-ABF0-85A1BF8185C8}"/>
              </a:ext>
            </a:extLst>
          </p:cNvPr>
          <p:cNvSpPr txBox="1"/>
          <p:nvPr/>
        </p:nvSpPr>
        <p:spPr>
          <a:xfrm>
            <a:off x="5213022" y="2637113"/>
            <a:ext cx="4700633" cy="184666"/>
          </a:xfrm>
          <a:prstGeom prst="rect">
            <a:avLst/>
          </a:prstGeom>
          <a:noFill/>
        </p:spPr>
        <p:txBody>
          <a:bodyPr wrap="square">
            <a:spAutoFit/>
          </a:bodyPr>
          <a:lstStyle/>
          <a:p>
            <a:r>
              <a:rPr lang="en-US" sz="600" dirty="0"/>
              <a:t>Passive Daytime Radiative Cooling: Principle, Application, and Economic Analysis (Yang &amp; Zhang, 2020)</a:t>
            </a:r>
          </a:p>
        </p:txBody>
      </p:sp>
      <p:sp>
        <p:nvSpPr>
          <p:cNvPr id="9" name="TextBox 8">
            <a:extLst>
              <a:ext uri="{FF2B5EF4-FFF2-40B4-BE49-F238E27FC236}">
                <a16:creationId xmlns:a16="http://schemas.microsoft.com/office/drawing/2014/main" id="{E0577879-36C5-C14F-0191-83CB12C2DB84}"/>
              </a:ext>
            </a:extLst>
          </p:cNvPr>
          <p:cNvSpPr txBox="1"/>
          <p:nvPr/>
        </p:nvSpPr>
        <p:spPr>
          <a:xfrm>
            <a:off x="5959450" y="4071145"/>
            <a:ext cx="5067300" cy="184666"/>
          </a:xfrm>
          <a:prstGeom prst="rect">
            <a:avLst/>
          </a:prstGeom>
          <a:noFill/>
        </p:spPr>
        <p:txBody>
          <a:bodyPr wrap="square">
            <a:spAutoFit/>
          </a:bodyPr>
          <a:lstStyle/>
          <a:p>
            <a:r>
              <a:rPr lang="en-US" sz="600" dirty="0">
                <a:effectLst/>
                <a:latin typeface="Arial" panose="020B0604020202020204" pitchFamily="34" charset="0"/>
                <a:cs typeface="Arial" panose="020B0604020202020204" pitchFamily="34" charset="0"/>
              </a:rPr>
              <a:t>Modeling and Testing Passive Daytime Radiative Cooling Devices (</a:t>
            </a:r>
            <a:r>
              <a:rPr lang="en-US" sz="600" dirty="0" err="1">
                <a:latin typeface="Arial" panose="020B0604020202020204" pitchFamily="34" charset="0"/>
                <a:cs typeface="Arial" panose="020B0604020202020204" pitchFamily="34" charset="0"/>
              </a:rPr>
              <a:t>D</a:t>
            </a:r>
            <a:r>
              <a:rPr lang="en-US" sz="600" dirty="0" err="1">
                <a:effectLst/>
                <a:latin typeface="Arial" panose="020B0604020202020204" pitchFamily="34" charset="0"/>
                <a:cs typeface="Arial" panose="020B0604020202020204" pitchFamily="34" charset="0"/>
              </a:rPr>
              <a:t>iBari</a:t>
            </a:r>
            <a:r>
              <a:rPr lang="en-US" sz="600" dirty="0">
                <a:effectLst/>
                <a:latin typeface="Arial" panose="020B0604020202020204" pitchFamily="34" charset="0"/>
                <a:cs typeface="Arial" panose="020B0604020202020204" pitchFamily="34" charset="0"/>
              </a:rPr>
              <a:t>, 2023)</a:t>
            </a:r>
            <a:endParaRPr lang="en-US" sz="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7811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22" grpId="0"/>
      <p:bldP spid="24" grpId="0"/>
      <p:bldP spid="6" grpId="0"/>
      <p:bldP spid="7"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497094" y="345116"/>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Thesis Goals.</a:t>
            </a:r>
            <a:endParaRPr dirty="0"/>
          </a:p>
        </p:txBody>
      </p:sp>
      <p:sp>
        <p:nvSpPr>
          <p:cNvPr id="338" name="Google Shape;338;p37"/>
          <p:cNvSpPr txBox="1">
            <a:spLocks noGrp="1"/>
          </p:cNvSpPr>
          <p:nvPr>
            <p:ph type="subTitle" idx="2"/>
          </p:nvPr>
        </p:nvSpPr>
        <p:spPr>
          <a:xfrm>
            <a:off x="1700239" y="1639023"/>
            <a:ext cx="6613200" cy="7241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Plotting the reflectance (R) vs wavelength for the basic Si + Ag + PDMS structure.</a:t>
            </a:r>
            <a:endParaRPr dirty="0"/>
          </a:p>
        </p:txBody>
      </p:sp>
      <p:sp>
        <p:nvSpPr>
          <p:cNvPr id="340" name="Google Shape;340;p37"/>
          <p:cNvSpPr txBox="1">
            <a:spLocks noGrp="1"/>
          </p:cNvSpPr>
          <p:nvPr>
            <p:ph type="subTitle" idx="4"/>
          </p:nvPr>
        </p:nvSpPr>
        <p:spPr>
          <a:xfrm>
            <a:off x="1700238" y="2365094"/>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Understanding how to use COMSOL Multiphysics</a:t>
            </a:r>
            <a:endParaRPr dirty="0"/>
          </a:p>
        </p:txBody>
      </p:sp>
      <p:sp>
        <p:nvSpPr>
          <p:cNvPr id="341" name="Google Shape;341;p37"/>
          <p:cNvSpPr txBox="1">
            <a:spLocks noGrp="1"/>
          </p:cNvSpPr>
          <p:nvPr>
            <p:ph type="subTitle" idx="5"/>
          </p:nvPr>
        </p:nvSpPr>
        <p:spPr>
          <a:xfrm>
            <a:off x="1700238" y="1234063"/>
            <a:ext cx="6970137"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Use COMSOL to model PDRCs but COMSOL is… hard</a:t>
            </a:r>
            <a:endParaRPr dirty="0"/>
          </a:p>
        </p:txBody>
      </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9719DE59-16B4-C8C7-E5E7-44868123B77B}"/>
              </a:ext>
            </a:extLst>
          </p:cNvPr>
          <p:cNvSpPr>
            <a:spLocks noGrp="1"/>
          </p:cNvSpPr>
          <p:nvPr>
            <p:ph type="subTitle" idx="1"/>
          </p:nvPr>
        </p:nvSpPr>
        <p:spPr>
          <a:xfrm>
            <a:off x="1700238" y="2777669"/>
            <a:ext cx="6613200" cy="530400"/>
          </a:xfrm>
        </p:spPr>
        <p:txBody>
          <a:bodyPr/>
          <a:lstStyle/>
          <a:p>
            <a:r>
              <a:rPr lang="en-US" dirty="0"/>
              <a:t>To do this I verify simulations on (anti)-reflectivity by benchmarking them against established optics literature.</a:t>
            </a:r>
          </a:p>
        </p:txBody>
      </p:sp>
      <p:sp>
        <p:nvSpPr>
          <p:cNvPr id="4" name="Subtitle 2">
            <a:extLst>
              <a:ext uri="{FF2B5EF4-FFF2-40B4-BE49-F238E27FC236}">
                <a16:creationId xmlns:a16="http://schemas.microsoft.com/office/drawing/2014/main" id="{5FDFD51C-B2ED-9F08-D7DA-268C9EE62425}"/>
              </a:ext>
            </a:extLst>
          </p:cNvPr>
          <p:cNvSpPr txBox="1">
            <a:spLocks/>
          </p:cNvSpPr>
          <p:nvPr/>
        </p:nvSpPr>
        <p:spPr>
          <a:xfrm>
            <a:off x="1731653" y="3498825"/>
            <a:ext cx="4004129" cy="530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r>
              <a:rPr lang="en-US" dirty="0"/>
              <a:t>-  Modeling anti-reflectance coatings.</a:t>
            </a:r>
          </a:p>
        </p:txBody>
      </p:sp>
      <p:sp>
        <p:nvSpPr>
          <p:cNvPr id="6" name="Subtitle 2">
            <a:extLst>
              <a:ext uri="{FF2B5EF4-FFF2-40B4-BE49-F238E27FC236}">
                <a16:creationId xmlns:a16="http://schemas.microsoft.com/office/drawing/2014/main" id="{B808C695-3FA9-41AD-ECC9-61236DB47639}"/>
              </a:ext>
            </a:extLst>
          </p:cNvPr>
          <p:cNvSpPr txBox="1">
            <a:spLocks/>
          </p:cNvSpPr>
          <p:nvPr/>
        </p:nvSpPr>
        <p:spPr>
          <a:xfrm>
            <a:off x="1731652" y="3909437"/>
            <a:ext cx="4918529" cy="530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r>
              <a:rPr lang="en-US" dirty="0"/>
              <a:t>-  Modeling (multi-layer) high reflectance coatings.</a:t>
            </a:r>
          </a:p>
        </p:txBody>
      </p:sp>
    </p:spTree>
    <p:extLst>
      <p:ext uri="{BB962C8B-B14F-4D97-AF65-F5344CB8AC3E}">
        <p14:creationId xmlns:p14="http://schemas.microsoft.com/office/powerpoint/2010/main" val="3470700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9D18-0335-62F0-49CF-067CED579AF2}"/>
              </a:ext>
            </a:extLst>
          </p:cNvPr>
          <p:cNvSpPr>
            <a:spLocks noGrp="1"/>
          </p:cNvSpPr>
          <p:nvPr>
            <p:ph type="title"/>
          </p:nvPr>
        </p:nvSpPr>
        <p:spPr>
          <a:xfrm>
            <a:off x="320733" y="218809"/>
            <a:ext cx="8059933" cy="572700"/>
          </a:xfrm>
        </p:spPr>
        <p:txBody>
          <a:bodyPr/>
          <a:lstStyle/>
          <a:p>
            <a:r>
              <a:rPr lang="en-US" dirty="0"/>
              <a:t>Theory (Single Interfaces &amp; Fresnel Equations)</a:t>
            </a:r>
          </a:p>
        </p:txBody>
      </p:sp>
      <p:pic>
        <p:nvPicPr>
          <p:cNvPr id="4" name="Google Shape;73;p15">
            <a:extLst>
              <a:ext uri="{FF2B5EF4-FFF2-40B4-BE49-F238E27FC236}">
                <a16:creationId xmlns:a16="http://schemas.microsoft.com/office/drawing/2014/main" id="{E5E6AA3E-5DB7-B6C4-700B-3AB7B4323F30}"/>
              </a:ext>
            </a:extLst>
          </p:cNvPr>
          <p:cNvPicPr preferRelativeResize="0"/>
          <p:nvPr/>
        </p:nvPicPr>
        <p:blipFill>
          <a:blip r:embed="rId2">
            <a:alphaModFix/>
          </a:blip>
          <a:stretch>
            <a:fillRect/>
          </a:stretch>
        </p:blipFill>
        <p:spPr>
          <a:xfrm>
            <a:off x="320733" y="743396"/>
            <a:ext cx="4080600" cy="2489592"/>
          </a:xfrm>
          <a:prstGeom prst="rect">
            <a:avLst/>
          </a:prstGeom>
          <a:noFill/>
          <a:ln>
            <a:noFill/>
          </a:ln>
        </p:spPr>
      </p:pic>
      <p:pic>
        <p:nvPicPr>
          <p:cNvPr id="5" name="Google Shape;184;p27" title="[102,102,102,&quot;https://www.codecogs.com/eqnedit.php?latex=t_%7BTE%7D%3D%5Cfrac%7B2cos(%5Ctheta)%7D%7Bcos(%5Ctheta)%2B%5Csqrt%7Bn%5E2-sin%5E%7B2%7D(%5Ctheta)%7D%7D#0&quot;]">
            <a:extLst>
              <a:ext uri="{FF2B5EF4-FFF2-40B4-BE49-F238E27FC236}">
                <a16:creationId xmlns:a16="http://schemas.microsoft.com/office/drawing/2014/main" id="{070223F6-1CC2-989D-217E-585ED24B028B}"/>
              </a:ext>
            </a:extLst>
          </p:cNvPr>
          <p:cNvPicPr preferRelativeResize="0"/>
          <p:nvPr/>
        </p:nvPicPr>
        <p:blipFill>
          <a:blip r:embed="rId3">
            <a:alphaModFix/>
          </a:blip>
          <a:stretch>
            <a:fillRect/>
          </a:stretch>
        </p:blipFill>
        <p:spPr>
          <a:xfrm>
            <a:off x="4895350" y="903081"/>
            <a:ext cx="3827275" cy="759099"/>
          </a:xfrm>
          <a:prstGeom prst="rect">
            <a:avLst/>
          </a:prstGeom>
          <a:noFill/>
          <a:ln>
            <a:noFill/>
          </a:ln>
        </p:spPr>
      </p:pic>
      <p:pic>
        <p:nvPicPr>
          <p:cNvPr id="6" name="Google Shape;185;p27" title="[102,102,102,&quot;https://www.codecogs.com/eqnedit.php?latex=r_%7BTE%7D%3D%5Cfrac%7Bcos(%5Ctheta)-%5Csqrt%7Bn%5E2-sin%5E%7B2%7D(%5Ctheta)%7D%7D%7Bcos(%5Ctheta)%2B%5Csqrt%7Bn%5E2-sin%5E%7B2%7D(%5Ctheta)%7D%7D#0&quot;]">
            <a:extLst>
              <a:ext uri="{FF2B5EF4-FFF2-40B4-BE49-F238E27FC236}">
                <a16:creationId xmlns:a16="http://schemas.microsoft.com/office/drawing/2014/main" id="{3A818D31-6579-F6DB-18CF-A41189600B32}"/>
              </a:ext>
            </a:extLst>
          </p:cNvPr>
          <p:cNvPicPr preferRelativeResize="0"/>
          <p:nvPr/>
        </p:nvPicPr>
        <p:blipFill>
          <a:blip r:embed="rId4">
            <a:alphaModFix/>
          </a:blip>
          <a:stretch>
            <a:fillRect/>
          </a:stretch>
        </p:blipFill>
        <p:spPr>
          <a:xfrm>
            <a:off x="4895340" y="2000917"/>
            <a:ext cx="3827285" cy="801000"/>
          </a:xfrm>
          <a:prstGeom prst="rect">
            <a:avLst/>
          </a:prstGeom>
          <a:noFill/>
          <a:ln>
            <a:noFill/>
          </a:ln>
        </p:spPr>
      </p:pic>
      <p:sp>
        <p:nvSpPr>
          <p:cNvPr id="10" name="TextBox 9">
            <a:extLst>
              <a:ext uri="{FF2B5EF4-FFF2-40B4-BE49-F238E27FC236}">
                <a16:creationId xmlns:a16="http://schemas.microsoft.com/office/drawing/2014/main" id="{2DAE2A7C-B6F8-62AD-E5D0-192C8EBFD1BE}"/>
              </a:ext>
            </a:extLst>
          </p:cNvPr>
          <p:cNvSpPr txBox="1"/>
          <p:nvPr/>
        </p:nvSpPr>
        <p:spPr>
          <a:xfrm>
            <a:off x="322067" y="3310810"/>
            <a:ext cx="5067300" cy="738664"/>
          </a:xfrm>
          <a:prstGeom prst="rect">
            <a:avLst/>
          </a:prstGeom>
          <a:noFill/>
        </p:spPr>
        <p:txBody>
          <a:bodyPr wrap="square">
            <a:spAutoFit/>
          </a:bodyPr>
          <a:lstStyle/>
          <a:p>
            <a:r>
              <a:rPr lang="en-US" sz="1400" dirty="0"/>
              <a:t>The </a:t>
            </a:r>
            <a:r>
              <a:rPr lang="en-US" sz="1400" b="1" dirty="0">
                <a:solidFill>
                  <a:srgbClr val="FF0000"/>
                </a:solidFill>
              </a:rPr>
              <a:t>Fresnel equations </a:t>
            </a:r>
            <a:r>
              <a:rPr lang="en-US" sz="1400" dirty="0"/>
              <a:t>describe how light behaves when it encounters the boundary between two different media, such as glass and air.</a:t>
            </a:r>
          </a:p>
        </p:txBody>
      </p:sp>
      <p:sp>
        <p:nvSpPr>
          <p:cNvPr id="12" name="TextBox 11">
            <a:extLst>
              <a:ext uri="{FF2B5EF4-FFF2-40B4-BE49-F238E27FC236}">
                <a16:creationId xmlns:a16="http://schemas.microsoft.com/office/drawing/2014/main" id="{1998258B-3290-EEAB-B022-C55B97FC7AF0}"/>
              </a:ext>
            </a:extLst>
          </p:cNvPr>
          <p:cNvSpPr txBox="1"/>
          <p:nvPr/>
        </p:nvSpPr>
        <p:spPr>
          <a:xfrm>
            <a:off x="322067" y="4103745"/>
            <a:ext cx="5067300" cy="738664"/>
          </a:xfrm>
          <a:prstGeom prst="rect">
            <a:avLst/>
          </a:prstGeom>
          <a:noFill/>
        </p:spPr>
        <p:txBody>
          <a:bodyPr wrap="square">
            <a:spAutoFit/>
          </a:bodyPr>
          <a:lstStyle/>
          <a:p>
            <a:r>
              <a:rPr lang="en-US" sz="1400" dirty="0"/>
              <a:t>They determine the proportion of light that is </a:t>
            </a:r>
            <a:r>
              <a:rPr lang="en-US" sz="1400" b="1" dirty="0">
                <a:solidFill>
                  <a:srgbClr val="FF0000"/>
                </a:solidFill>
              </a:rPr>
              <a:t>reflected or transmitted</a:t>
            </a:r>
            <a:r>
              <a:rPr lang="en-US" sz="1400" dirty="0"/>
              <a:t> at the interface, based on the </a:t>
            </a:r>
            <a:r>
              <a:rPr lang="en-US" sz="1400" i="1" dirty="0"/>
              <a:t>incident angle </a:t>
            </a:r>
            <a:r>
              <a:rPr lang="en-US" sz="1400" dirty="0"/>
              <a:t>and the </a:t>
            </a:r>
            <a:r>
              <a:rPr lang="en-US" sz="1400" i="1" dirty="0"/>
              <a:t>polarization of the light</a:t>
            </a:r>
            <a:r>
              <a:rPr lang="en-US" sz="1400" dirty="0"/>
              <a:t>.</a:t>
            </a:r>
          </a:p>
        </p:txBody>
      </p:sp>
      <p:sp>
        <p:nvSpPr>
          <p:cNvPr id="8" name="TextBox 7">
            <a:extLst>
              <a:ext uri="{FF2B5EF4-FFF2-40B4-BE49-F238E27FC236}">
                <a16:creationId xmlns:a16="http://schemas.microsoft.com/office/drawing/2014/main" id="{49239C69-76E0-4E40-5FC1-DF5F7081B4B2}"/>
              </a:ext>
            </a:extLst>
          </p:cNvPr>
          <p:cNvSpPr txBox="1"/>
          <p:nvPr/>
        </p:nvSpPr>
        <p:spPr>
          <a:xfrm>
            <a:off x="211666" y="3140655"/>
            <a:ext cx="5067300" cy="184666"/>
          </a:xfrm>
          <a:prstGeom prst="rect">
            <a:avLst/>
          </a:prstGeom>
          <a:noFill/>
        </p:spPr>
        <p:txBody>
          <a:bodyPr wrap="square">
            <a:spAutoFit/>
          </a:bodyPr>
          <a:lstStyle/>
          <a:p>
            <a:r>
              <a:rPr lang="en-US" sz="600" dirty="0">
                <a:effectLst/>
              </a:rPr>
              <a:t>F. L. Pedrotti, L. M. Pedrotti, and L. S. Pedrotti, </a:t>
            </a:r>
            <a:r>
              <a:rPr lang="en-US" sz="600" i="1" dirty="0">
                <a:effectLst/>
              </a:rPr>
              <a:t>Introduction to optics</a:t>
            </a:r>
            <a:r>
              <a:rPr lang="en-US" sz="600" dirty="0">
                <a:effectLst/>
              </a:rPr>
              <a:t>, 3rd ed. 2007.</a:t>
            </a:r>
          </a:p>
        </p:txBody>
      </p:sp>
      <p:pic>
        <p:nvPicPr>
          <p:cNvPr id="7" name="Picture 6">
            <a:extLst>
              <a:ext uri="{FF2B5EF4-FFF2-40B4-BE49-F238E27FC236}">
                <a16:creationId xmlns:a16="http://schemas.microsoft.com/office/drawing/2014/main" id="{82B62844-0DFC-390F-6F07-519224B5CA62}"/>
              </a:ext>
            </a:extLst>
          </p:cNvPr>
          <p:cNvPicPr>
            <a:picLocks noChangeAspect="1"/>
          </p:cNvPicPr>
          <p:nvPr/>
        </p:nvPicPr>
        <p:blipFill>
          <a:blip r:embed="rId5"/>
          <a:stretch>
            <a:fillRect/>
          </a:stretch>
        </p:blipFill>
        <p:spPr>
          <a:xfrm>
            <a:off x="6802016" y="3027279"/>
            <a:ext cx="1194707" cy="332547"/>
          </a:xfrm>
          <a:prstGeom prst="rect">
            <a:avLst/>
          </a:prstGeom>
        </p:spPr>
      </p:pic>
    </p:spTree>
    <p:extLst>
      <p:ext uri="{BB962C8B-B14F-4D97-AF65-F5344CB8AC3E}">
        <p14:creationId xmlns:p14="http://schemas.microsoft.com/office/powerpoint/2010/main" val="26531795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9D18-0335-62F0-49CF-067CED579AF2}"/>
              </a:ext>
            </a:extLst>
          </p:cNvPr>
          <p:cNvSpPr>
            <a:spLocks noGrp="1"/>
          </p:cNvSpPr>
          <p:nvPr>
            <p:ph type="title"/>
          </p:nvPr>
        </p:nvSpPr>
        <p:spPr>
          <a:xfrm>
            <a:off x="203200" y="301091"/>
            <a:ext cx="8519435" cy="572700"/>
          </a:xfrm>
        </p:spPr>
        <p:txBody>
          <a:bodyPr/>
          <a:lstStyle/>
          <a:p>
            <a:r>
              <a:rPr lang="en-US" dirty="0"/>
              <a:t>Theory (Multiple Interfaces &amp; the Transfer Matrix)</a:t>
            </a:r>
          </a:p>
        </p:txBody>
      </p:sp>
      <p:pic>
        <p:nvPicPr>
          <p:cNvPr id="7" name="Picture 6" descr="A diagram of a film&#10;&#10;Description automatically generated">
            <a:extLst>
              <a:ext uri="{FF2B5EF4-FFF2-40B4-BE49-F238E27FC236}">
                <a16:creationId xmlns:a16="http://schemas.microsoft.com/office/drawing/2014/main" id="{71629FC0-1026-F9B5-6335-570F152BFBA9}"/>
              </a:ext>
            </a:extLst>
          </p:cNvPr>
          <p:cNvPicPr>
            <a:picLocks noChangeAspect="1"/>
          </p:cNvPicPr>
          <p:nvPr/>
        </p:nvPicPr>
        <p:blipFill>
          <a:blip r:embed="rId2"/>
          <a:stretch>
            <a:fillRect/>
          </a:stretch>
        </p:blipFill>
        <p:spPr>
          <a:xfrm>
            <a:off x="287083" y="1051591"/>
            <a:ext cx="3803556" cy="2320622"/>
          </a:xfrm>
          <a:prstGeom prst="rect">
            <a:avLst/>
          </a:prstGeom>
        </p:spPr>
      </p:pic>
      <p:sp>
        <p:nvSpPr>
          <p:cNvPr id="13" name="TextBox 12">
            <a:extLst>
              <a:ext uri="{FF2B5EF4-FFF2-40B4-BE49-F238E27FC236}">
                <a16:creationId xmlns:a16="http://schemas.microsoft.com/office/drawing/2014/main" id="{69916234-6E6C-C6AE-C3D0-9565D9DC8F08}"/>
              </a:ext>
            </a:extLst>
          </p:cNvPr>
          <p:cNvSpPr txBox="1"/>
          <p:nvPr/>
        </p:nvSpPr>
        <p:spPr>
          <a:xfrm>
            <a:off x="4090639" y="1173929"/>
            <a:ext cx="4570761" cy="738664"/>
          </a:xfrm>
          <a:prstGeom prst="rect">
            <a:avLst/>
          </a:prstGeom>
          <a:noFill/>
        </p:spPr>
        <p:txBody>
          <a:bodyPr wrap="square">
            <a:spAutoFit/>
          </a:bodyPr>
          <a:lstStyle/>
          <a:p>
            <a:pPr algn="just"/>
            <a:r>
              <a:rPr lang="en-US" dirty="0"/>
              <a:t>When light encounters multiple interfaces the </a:t>
            </a:r>
            <a:r>
              <a:rPr lang="en-US" b="1" dirty="0">
                <a:solidFill>
                  <a:srgbClr val="FF0000"/>
                </a:solidFill>
              </a:rPr>
              <a:t>complexity</a:t>
            </a:r>
            <a:r>
              <a:rPr lang="en-US" dirty="0"/>
              <a:t> of reflection and transmission calculations </a:t>
            </a:r>
            <a:r>
              <a:rPr lang="en-US" b="1" dirty="0">
                <a:solidFill>
                  <a:srgbClr val="FF0000"/>
                </a:solidFill>
              </a:rPr>
              <a:t>increases significantly</a:t>
            </a:r>
            <a:r>
              <a:rPr lang="en-US" dirty="0"/>
              <a:t>.</a:t>
            </a:r>
          </a:p>
        </p:txBody>
      </p:sp>
      <p:sp>
        <p:nvSpPr>
          <p:cNvPr id="15" name="TextBox 14">
            <a:extLst>
              <a:ext uri="{FF2B5EF4-FFF2-40B4-BE49-F238E27FC236}">
                <a16:creationId xmlns:a16="http://schemas.microsoft.com/office/drawing/2014/main" id="{80B6E64A-C1D5-A08F-66A6-DF1E9FCE76EE}"/>
              </a:ext>
            </a:extLst>
          </p:cNvPr>
          <p:cNvSpPr txBox="1"/>
          <p:nvPr/>
        </p:nvSpPr>
        <p:spPr>
          <a:xfrm>
            <a:off x="4078722" y="2140619"/>
            <a:ext cx="4778195" cy="738664"/>
          </a:xfrm>
          <a:prstGeom prst="rect">
            <a:avLst/>
          </a:prstGeom>
          <a:noFill/>
        </p:spPr>
        <p:txBody>
          <a:bodyPr wrap="square">
            <a:spAutoFit/>
          </a:bodyPr>
          <a:lstStyle/>
          <a:p>
            <a:pPr algn="just"/>
            <a:r>
              <a:rPr lang="en-US" dirty="0"/>
              <a:t>The </a:t>
            </a:r>
            <a:r>
              <a:rPr lang="en-US" b="1" dirty="0">
                <a:solidFill>
                  <a:srgbClr val="FF0000"/>
                </a:solidFill>
              </a:rPr>
              <a:t>transfer matrix </a:t>
            </a:r>
            <a:r>
              <a:rPr lang="en-US" dirty="0"/>
              <a:t>approach allows for the systematic calculation of light behavior through multiple layers with varying refractive indices and thicknesses. </a:t>
            </a:r>
          </a:p>
        </p:txBody>
      </p:sp>
      <p:pic>
        <p:nvPicPr>
          <p:cNvPr id="18" name="Picture 17">
            <a:extLst>
              <a:ext uri="{FF2B5EF4-FFF2-40B4-BE49-F238E27FC236}">
                <a16:creationId xmlns:a16="http://schemas.microsoft.com/office/drawing/2014/main" id="{0ACDDD80-CB6F-3CAE-E4C0-C582C4521E72}"/>
              </a:ext>
            </a:extLst>
          </p:cNvPr>
          <p:cNvPicPr>
            <a:picLocks noChangeAspect="1"/>
          </p:cNvPicPr>
          <p:nvPr/>
        </p:nvPicPr>
        <p:blipFill>
          <a:blip r:embed="rId3"/>
          <a:stretch>
            <a:fillRect/>
          </a:stretch>
        </p:blipFill>
        <p:spPr>
          <a:xfrm>
            <a:off x="287083" y="3907759"/>
            <a:ext cx="3416300" cy="723900"/>
          </a:xfrm>
          <a:prstGeom prst="rect">
            <a:avLst/>
          </a:prstGeom>
        </p:spPr>
      </p:pic>
      <p:pic>
        <p:nvPicPr>
          <p:cNvPr id="19" name="Picture 18">
            <a:extLst>
              <a:ext uri="{FF2B5EF4-FFF2-40B4-BE49-F238E27FC236}">
                <a16:creationId xmlns:a16="http://schemas.microsoft.com/office/drawing/2014/main" id="{CDD95E49-2C5D-DBCA-25CC-D53886BC7BD7}"/>
              </a:ext>
            </a:extLst>
          </p:cNvPr>
          <p:cNvPicPr>
            <a:picLocks noChangeAspect="1"/>
          </p:cNvPicPr>
          <p:nvPr/>
        </p:nvPicPr>
        <p:blipFill>
          <a:blip r:embed="rId4"/>
          <a:stretch>
            <a:fillRect/>
          </a:stretch>
        </p:blipFill>
        <p:spPr>
          <a:xfrm>
            <a:off x="4720021" y="3933159"/>
            <a:ext cx="3187700" cy="698500"/>
          </a:xfrm>
          <a:prstGeom prst="rect">
            <a:avLst/>
          </a:prstGeom>
        </p:spPr>
      </p:pic>
      <p:sp>
        <p:nvSpPr>
          <p:cNvPr id="22" name="TextBox 21">
            <a:extLst>
              <a:ext uri="{FF2B5EF4-FFF2-40B4-BE49-F238E27FC236}">
                <a16:creationId xmlns:a16="http://schemas.microsoft.com/office/drawing/2014/main" id="{84766B63-3783-5331-E466-083946DAB20C}"/>
              </a:ext>
            </a:extLst>
          </p:cNvPr>
          <p:cNvSpPr txBox="1"/>
          <p:nvPr/>
        </p:nvSpPr>
        <p:spPr>
          <a:xfrm>
            <a:off x="4174522" y="3183058"/>
            <a:ext cx="3803556" cy="523220"/>
          </a:xfrm>
          <a:prstGeom prst="rect">
            <a:avLst/>
          </a:prstGeom>
          <a:solidFill>
            <a:srgbClr val="FF0000">
              <a:alpha val="71708"/>
            </a:srgbClr>
          </a:solidFill>
        </p:spPr>
        <p:txBody>
          <a:bodyPr wrap="square">
            <a:spAutoFit/>
          </a:bodyPr>
          <a:lstStyle/>
          <a:p>
            <a:r>
              <a:rPr lang="en-US" dirty="0"/>
              <a:t>n is a function of the wavelength (</a:t>
            </a:r>
            <a:r>
              <a:rPr lang="el-GR" dirty="0"/>
              <a:t>λ) </a:t>
            </a:r>
            <a:r>
              <a:rPr lang="en-US" dirty="0"/>
              <a:t>of light… we need COMSOL!!</a:t>
            </a:r>
          </a:p>
        </p:txBody>
      </p:sp>
      <p:sp>
        <p:nvSpPr>
          <p:cNvPr id="3" name="TextBox 2">
            <a:extLst>
              <a:ext uri="{FF2B5EF4-FFF2-40B4-BE49-F238E27FC236}">
                <a16:creationId xmlns:a16="http://schemas.microsoft.com/office/drawing/2014/main" id="{7C119153-FD17-DF05-6A7F-0EE7C0CA8EE8}"/>
              </a:ext>
            </a:extLst>
          </p:cNvPr>
          <p:cNvSpPr txBox="1"/>
          <p:nvPr/>
        </p:nvSpPr>
        <p:spPr>
          <a:xfrm>
            <a:off x="203200" y="3343022"/>
            <a:ext cx="5067300" cy="184666"/>
          </a:xfrm>
          <a:prstGeom prst="rect">
            <a:avLst/>
          </a:prstGeom>
          <a:noFill/>
        </p:spPr>
        <p:txBody>
          <a:bodyPr wrap="square">
            <a:spAutoFit/>
          </a:bodyPr>
          <a:lstStyle/>
          <a:p>
            <a:r>
              <a:rPr lang="en-US" sz="600" dirty="0">
                <a:effectLst/>
              </a:rPr>
              <a:t>F. L. Pedrotti, L. M. Pedrotti, and L. S. Pedrotti, </a:t>
            </a:r>
            <a:r>
              <a:rPr lang="en-US" sz="600" i="1" dirty="0">
                <a:effectLst/>
              </a:rPr>
              <a:t>Introduction to optics</a:t>
            </a:r>
            <a:r>
              <a:rPr lang="en-US" sz="600" dirty="0">
                <a:effectLst/>
              </a:rPr>
              <a:t>, 3rd ed. 2007.</a:t>
            </a:r>
          </a:p>
        </p:txBody>
      </p:sp>
    </p:spTree>
    <p:extLst>
      <p:ext uri="{BB962C8B-B14F-4D97-AF65-F5344CB8AC3E}">
        <p14:creationId xmlns:p14="http://schemas.microsoft.com/office/powerpoint/2010/main" val="2085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22" grpId="0" animBg="1"/>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9D18-0335-62F0-49CF-067CED579AF2}"/>
              </a:ext>
            </a:extLst>
          </p:cNvPr>
          <p:cNvSpPr>
            <a:spLocks noGrp="1"/>
          </p:cNvSpPr>
          <p:nvPr>
            <p:ph type="title"/>
          </p:nvPr>
        </p:nvSpPr>
        <p:spPr>
          <a:xfrm>
            <a:off x="330533" y="351891"/>
            <a:ext cx="7704000" cy="572700"/>
          </a:xfrm>
        </p:spPr>
        <p:txBody>
          <a:bodyPr/>
          <a:lstStyle/>
          <a:p>
            <a:r>
              <a:rPr lang="en-US" dirty="0"/>
              <a:t>COMSOL Multiphysics </a:t>
            </a:r>
            <a:r>
              <a:rPr lang="en" dirty="0"/>
              <a:t>™</a:t>
            </a:r>
            <a:endParaRPr lang="en-US" dirty="0"/>
          </a:p>
        </p:txBody>
      </p:sp>
      <p:sp>
        <p:nvSpPr>
          <p:cNvPr id="4" name="Rounded Rectangle 3">
            <a:extLst>
              <a:ext uri="{FF2B5EF4-FFF2-40B4-BE49-F238E27FC236}">
                <a16:creationId xmlns:a16="http://schemas.microsoft.com/office/drawing/2014/main" id="{1C591465-B406-40BB-001B-E2F7C78276A8}"/>
              </a:ext>
            </a:extLst>
          </p:cNvPr>
          <p:cNvSpPr/>
          <p:nvPr/>
        </p:nvSpPr>
        <p:spPr>
          <a:xfrm>
            <a:off x="330533" y="1236743"/>
            <a:ext cx="1407112" cy="8091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Initialization of the modelling environment</a:t>
            </a:r>
          </a:p>
        </p:txBody>
      </p:sp>
      <p:sp>
        <p:nvSpPr>
          <p:cNvPr id="5" name="Rounded Rectangle 4">
            <a:extLst>
              <a:ext uri="{FF2B5EF4-FFF2-40B4-BE49-F238E27FC236}">
                <a16:creationId xmlns:a16="http://schemas.microsoft.com/office/drawing/2014/main" id="{095D2A2E-616E-07BD-B95F-110290BA3D6A}"/>
              </a:ext>
            </a:extLst>
          </p:cNvPr>
          <p:cNvSpPr/>
          <p:nvPr/>
        </p:nvSpPr>
        <p:spPr>
          <a:xfrm>
            <a:off x="2434795" y="1209936"/>
            <a:ext cx="1472119" cy="89298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Geometry construction</a:t>
            </a:r>
          </a:p>
        </p:txBody>
      </p:sp>
      <p:sp>
        <p:nvSpPr>
          <p:cNvPr id="6" name="Rounded Rectangle 5">
            <a:extLst>
              <a:ext uri="{FF2B5EF4-FFF2-40B4-BE49-F238E27FC236}">
                <a16:creationId xmlns:a16="http://schemas.microsoft.com/office/drawing/2014/main" id="{CEBDA6AF-68AC-180A-6621-35FFDE1C85AD}"/>
              </a:ext>
            </a:extLst>
          </p:cNvPr>
          <p:cNvSpPr/>
          <p:nvPr/>
        </p:nvSpPr>
        <p:spPr>
          <a:xfrm>
            <a:off x="4604066" y="1236743"/>
            <a:ext cx="1472118" cy="8253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Material property specification</a:t>
            </a:r>
          </a:p>
        </p:txBody>
      </p:sp>
      <p:sp>
        <p:nvSpPr>
          <p:cNvPr id="7" name="Rounded Rectangle 6">
            <a:extLst>
              <a:ext uri="{FF2B5EF4-FFF2-40B4-BE49-F238E27FC236}">
                <a16:creationId xmlns:a16="http://schemas.microsoft.com/office/drawing/2014/main" id="{6408A7CF-1BA2-96F7-FCBC-EE61380C3507}"/>
              </a:ext>
            </a:extLst>
          </p:cNvPr>
          <p:cNvSpPr/>
          <p:nvPr/>
        </p:nvSpPr>
        <p:spPr>
          <a:xfrm>
            <a:off x="6692269" y="1236744"/>
            <a:ext cx="1174166" cy="82537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Physics boundary conditions</a:t>
            </a:r>
          </a:p>
        </p:txBody>
      </p:sp>
      <p:sp>
        <p:nvSpPr>
          <p:cNvPr id="8" name="Rounded Rectangle 7">
            <a:extLst>
              <a:ext uri="{FF2B5EF4-FFF2-40B4-BE49-F238E27FC236}">
                <a16:creationId xmlns:a16="http://schemas.microsoft.com/office/drawing/2014/main" id="{FD91E11C-D595-A521-E08C-4FC17575C50E}"/>
              </a:ext>
            </a:extLst>
          </p:cNvPr>
          <p:cNvSpPr/>
          <p:nvPr/>
        </p:nvSpPr>
        <p:spPr>
          <a:xfrm>
            <a:off x="1617671" y="3353095"/>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Mesh generation</a:t>
            </a:r>
          </a:p>
        </p:txBody>
      </p:sp>
      <p:sp>
        <p:nvSpPr>
          <p:cNvPr id="9" name="Rounded Rectangle 8">
            <a:extLst>
              <a:ext uri="{FF2B5EF4-FFF2-40B4-BE49-F238E27FC236}">
                <a16:creationId xmlns:a16="http://schemas.microsoft.com/office/drawing/2014/main" id="{C451B46F-94C8-A208-9ED8-8E213669CA22}"/>
              </a:ext>
            </a:extLst>
          </p:cNvPr>
          <p:cNvSpPr/>
          <p:nvPr/>
        </p:nvSpPr>
        <p:spPr>
          <a:xfrm>
            <a:off x="3855032" y="3353095"/>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Simulation execution</a:t>
            </a:r>
          </a:p>
        </p:txBody>
      </p:sp>
      <p:sp>
        <p:nvSpPr>
          <p:cNvPr id="10" name="Rounded Rectangle 9">
            <a:extLst>
              <a:ext uri="{FF2B5EF4-FFF2-40B4-BE49-F238E27FC236}">
                <a16:creationId xmlns:a16="http://schemas.microsoft.com/office/drawing/2014/main" id="{4F1BFBB9-974E-DD24-08CC-2900FF263091}"/>
              </a:ext>
            </a:extLst>
          </p:cNvPr>
          <p:cNvSpPr/>
          <p:nvPr/>
        </p:nvSpPr>
        <p:spPr>
          <a:xfrm>
            <a:off x="5956208" y="3353095"/>
            <a:ext cx="1472119" cy="6679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Results post-processing</a:t>
            </a:r>
          </a:p>
        </p:txBody>
      </p:sp>
      <p:cxnSp>
        <p:nvCxnSpPr>
          <p:cNvPr id="11" name="Straight Arrow Connector 10">
            <a:extLst>
              <a:ext uri="{FF2B5EF4-FFF2-40B4-BE49-F238E27FC236}">
                <a16:creationId xmlns:a16="http://schemas.microsoft.com/office/drawing/2014/main" id="{AF6FA72C-5072-B08A-C2B1-A3C083427743}"/>
              </a:ext>
            </a:extLst>
          </p:cNvPr>
          <p:cNvCxnSpPr>
            <a:cxnSpLocks/>
          </p:cNvCxnSpPr>
          <p:nvPr/>
        </p:nvCxnSpPr>
        <p:spPr>
          <a:xfrm>
            <a:off x="1737645" y="1656429"/>
            <a:ext cx="697150" cy="1512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44833BB-A289-EF08-0A29-0777FB1A81E1}"/>
              </a:ext>
            </a:extLst>
          </p:cNvPr>
          <p:cNvCxnSpPr>
            <a:cxnSpLocks/>
            <a:stCxn id="5" idx="3"/>
            <a:endCxn id="6" idx="1"/>
          </p:cNvCxnSpPr>
          <p:nvPr/>
        </p:nvCxnSpPr>
        <p:spPr>
          <a:xfrm flipV="1">
            <a:off x="3906914" y="1649432"/>
            <a:ext cx="697152" cy="699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F3DFFBD-B35A-9BD1-13A6-8362EFB33E2D}"/>
              </a:ext>
            </a:extLst>
          </p:cNvPr>
          <p:cNvCxnSpPr>
            <a:cxnSpLocks/>
          </p:cNvCxnSpPr>
          <p:nvPr/>
        </p:nvCxnSpPr>
        <p:spPr>
          <a:xfrm>
            <a:off x="6076183" y="1570727"/>
            <a:ext cx="63214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4DD01FE-32CB-1276-DB66-EEFF4B6C23B7}"/>
              </a:ext>
            </a:extLst>
          </p:cNvPr>
          <p:cNvCxnSpPr>
            <a:cxnSpLocks/>
            <a:endCxn id="9" idx="1"/>
          </p:cNvCxnSpPr>
          <p:nvPr/>
        </p:nvCxnSpPr>
        <p:spPr>
          <a:xfrm>
            <a:off x="3089790" y="3687078"/>
            <a:ext cx="765242"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0D0226F-88CE-5E8C-65EC-8393547A070E}"/>
              </a:ext>
            </a:extLst>
          </p:cNvPr>
          <p:cNvCxnSpPr>
            <a:cxnSpLocks/>
          </p:cNvCxnSpPr>
          <p:nvPr/>
        </p:nvCxnSpPr>
        <p:spPr>
          <a:xfrm>
            <a:off x="5338654" y="3687078"/>
            <a:ext cx="63214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a:extLst>
              <a:ext uri="{FF2B5EF4-FFF2-40B4-BE49-F238E27FC236}">
                <a16:creationId xmlns:a16="http://schemas.microsoft.com/office/drawing/2014/main" id="{BEEFEF38-2A0C-2A8B-E1F0-95258FDDBF63}"/>
              </a:ext>
            </a:extLst>
          </p:cNvPr>
          <p:cNvCxnSpPr>
            <a:cxnSpLocks/>
            <a:stCxn id="7" idx="3"/>
            <a:endCxn id="8" idx="1"/>
          </p:cNvCxnSpPr>
          <p:nvPr/>
        </p:nvCxnSpPr>
        <p:spPr>
          <a:xfrm flipH="1">
            <a:off x="1617671" y="1649432"/>
            <a:ext cx="6248764" cy="2037646"/>
          </a:xfrm>
          <a:prstGeom prst="bentConnector5">
            <a:avLst>
              <a:gd name="adj1" fmla="val -3658"/>
              <a:gd name="adj2" fmla="val 51931"/>
              <a:gd name="adj3" fmla="val 103658"/>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A low polygon of a circular object&#10;&#10;Description automatically generated">
            <a:extLst>
              <a:ext uri="{FF2B5EF4-FFF2-40B4-BE49-F238E27FC236}">
                <a16:creationId xmlns:a16="http://schemas.microsoft.com/office/drawing/2014/main" id="{172D4A23-7B56-8C87-AD86-D52CECA674CD}"/>
              </a:ext>
            </a:extLst>
          </p:cNvPr>
          <p:cNvPicPr>
            <a:picLocks noChangeAspect="1"/>
          </p:cNvPicPr>
          <p:nvPr/>
        </p:nvPicPr>
        <p:blipFill>
          <a:blip r:embed="rId2"/>
          <a:stretch>
            <a:fillRect/>
          </a:stretch>
        </p:blipFill>
        <p:spPr>
          <a:xfrm>
            <a:off x="456748" y="4071500"/>
            <a:ext cx="1692789" cy="922805"/>
          </a:xfrm>
          <a:prstGeom prst="rect">
            <a:avLst/>
          </a:prstGeom>
        </p:spPr>
      </p:pic>
      <p:sp>
        <p:nvSpPr>
          <p:cNvPr id="18" name="TextBox 17">
            <a:extLst>
              <a:ext uri="{FF2B5EF4-FFF2-40B4-BE49-F238E27FC236}">
                <a16:creationId xmlns:a16="http://schemas.microsoft.com/office/drawing/2014/main" id="{E0DFB216-BEFB-4C8D-5EC3-4B317EC5822C}"/>
              </a:ext>
            </a:extLst>
          </p:cNvPr>
          <p:cNvSpPr txBox="1"/>
          <p:nvPr/>
        </p:nvSpPr>
        <p:spPr>
          <a:xfrm>
            <a:off x="753530" y="4861510"/>
            <a:ext cx="2665379" cy="215444"/>
          </a:xfrm>
          <a:prstGeom prst="rect">
            <a:avLst/>
          </a:prstGeom>
          <a:noFill/>
        </p:spPr>
        <p:txBody>
          <a:bodyPr wrap="square" rtlCol="0">
            <a:spAutoFit/>
          </a:bodyPr>
          <a:lstStyle/>
          <a:p>
            <a:r>
              <a:rPr lang="en-US" sz="800" dirty="0"/>
              <a:t>Normal-sized mesh</a:t>
            </a:r>
          </a:p>
        </p:txBody>
      </p:sp>
    </p:spTree>
    <p:extLst>
      <p:ext uri="{BB962C8B-B14F-4D97-AF65-F5344CB8AC3E}">
        <p14:creationId xmlns:p14="http://schemas.microsoft.com/office/powerpoint/2010/main" val="4206435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E347680-3E11-B8B8-D129-2358C6D72BB5}"/>
              </a:ext>
            </a:extLst>
          </p:cNvPr>
          <p:cNvPicPr>
            <a:picLocks noChangeAspect="1"/>
          </p:cNvPicPr>
          <p:nvPr/>
        </p:nvPicPr>
        <p:blipFill>
          <a:blip r:embed="rId2"/>
          <a:stretch>
            <a:fillRect/>
          </a:stretch>
        </p:blipFill>
        <p:spPr>
          <a:xfrm>
            <a:off x="288200" y="293907"/>
            <a:ext cx="8356750" cy="4540559"/>
          </a:xfrm>
          <a:prstGeom prst="rect">
            <a:avLst/>
          </a:prstGeom>
        </p:spPr>
      </p:pic>
    </p:spTree>
    <p:extLst>
      <p:ext uri="{BB962C8B-B14F-4D97-AF65-F5344CB8AC3E}">
        <p14:creationId xmlns:p14="http://schemas.microsoft.com/office/powerpoint/2010/main" val="3259199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568F1-E334-7DC9-5FC4-D6E778B2069E}"/>
              </a:ext>
            </a:extLst>
          </p:cNvPr>
          <p:cNvSpPr>
            <a:spLocks noGrp="1"/>
          </p:cNvSpPr>
          <p:nvPr>
            <p:ph type="title"/>
          </p:nvPr>
        </p:nvSpPr>
        <p:spPr>
          <a:xfrm>
            <a:off x="266699" y="258758"/>
            <a:ext cx="8610601" cy="572700"/>
          </a:xfrm>
        </p:spPr>
        <p:txBody>
          <a:bodyPr/>
          <a:lstStyle/>
          <a:p>
            <a:r>
              <a:rPr lang="en-US" dirty="0"/>
              <a:t>Validation of Models Against Established Literature</a:t>
            </a:r>
          </a:p>
        </p:txBody>
      </p:sp>
      <p:sp>
        <p:nvSpPr>
          <p:cNvPr id="8" name="TextBox 7">
            <a:extLst>
              <a:ext uri="{FF2B5EF4-FFF2-40B4-BE49-F238E27FC236}">
                <a16:creationId xmlns:a16="http://schemas.microsoft.com/office/drawing/2014/main" id="{575B406A-DAAC-5F75-8364-D89CBF63A111}"/>
              </a:ext>
            </a:extLst>
          </p:cNvPr>
          <p:cNvSpPr txBox="1"/>
          <p:nvPr/>
        </p:nvSpPr>
        <p:spPr>
          <a:xfrm>
            <a:off x="266699" y="972635"/>
            <a:ext cx="4567768" cy="954107"/>
          </a:xfrm>
          <a:prstGeom prst="rect">
            <a:avLst/>
          </a:prstGeom>
          <a:noFill/>
        </p:spPr>
        <p:txBody>
          <a:bodyPr wrap="square">
            <a:spAutoFit/>
          </a:bodyPr>
          <a:lstStyle/>
          <a:p>
            <a:pPr algn="just"/>
            <a:r>
              <a:rPr lang="en-US" dirty="0"/>
              <a:t>Anti-reflectance coatings are designed to minimize reflection and maximize transmission of light through strategic manipulation of refractive indices across different layers. </a:t>
            </a:r>
          </a:p>
        </p:txBody>
      </p:sp>
      <p:pic>
        <p:nvPicPr>
          <p:cNvPr id="9" name="Picture 8">
            <a:extLst>
              <a:ext uri="{FF2B5EF4-FFF2-40B4-BE49-F238E27FC236}">
                <a16:creationId xmlns:a16="http://schemas.microsoft.com/office/drawing/2014/main" id="{C04862B7-2774-7ADC-EFE3-47627C32A6EB}"/>
              </a:ext>
            </a:extLst>
          </p:cNvPr>
          <p:cNvPicPr>
            <a:picLocks noChangeAspect="1"/>
          </p:cNvPicPr>
          <p:nvPr/>
        </p:nvPicPr>
        <p:blipFill>
          <a:blip r:embed="rId2"/>
          <a:stretch>
            <a:fillRect/>
          </a:stretch>
        </p:blipFill>
        <p:spPr>
          <a:xfrm>
            <a:off x="376946" y="2209801"/>
            <a:ext cx="2209800" cy="723900"/>
          </a:xfrm>
          <a:prstGeom prst="rect">
            <a:avLst/>
          </a:prstGeom>
        </p:spPr>
      </p:pic>
      <p:sp>
        <p:nvSpPr>
          <p:cNvPr id="10" name="Right Arrow 9">
            <a:extLst>
              <a:ext uri="{FF2B5EF4-FFF2-40B4-BE49-F238E27FC236}">
                <a16:creationId xmlns:a16="http://schemas.microsoft.com/office/drawing/2014/main" id="{3C942808-F87A-3D29-643B-F03D60D4B4F9}"/>
              </a:ext>
            </a:extLst>
          </p:cNvPr>
          <p:cNvSpPr/>
          <p:nvPr/>
        </p:nvSpPr>
        <p:spPr>
          <a:xfrm>
            <a:off x="2660829" y="2571750"/>
            <a:ext cx="684000" cy="144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401F4F4E-A534-2F18-857A-54B59624DAE9}"/>
              </a:ext>
            </a:extLst>
          </p:cNvPr>
          <p:cNvPicPr>
            <a:picLocks noChangeAspect="1"/>
          </p:cNvPicPr>
          <p:nvPr/>
        </p:nvPicPr>
        <p:blipFill>
          <a:blip r:embed="rId3"/>
          <a:stretch>
            <a:fillRect/>
          </a:stretch>
        </p:blipFill>
        <p:spPr>
          <a:xfrm>
            <a:off x="3418912" y="2254250"/>
            <a:ext cx="1206500" cy="635000"/>
          </a:xfrm>
          <a:prstGeom prst="rect">
            <a:avLst/>
          </a:prstGeom>
        </p:spPr>
      </p:pic>
      <p:pic>
        <p:nvPicPr>
          <p:cNvPr id="12" name="Picture 11">
            <a:extLst>
              <a:ext uri="{FF2B5EF4-FFF2-40B4-BE49-F238E27FC236}">
                <a16:creationId xmlns:a16="http://schemas.microsoft.com/office/drawing/2014/main" id="{93995768-D15A-A6B5-9875-32C5652BC919}"/>
              </a:ext>
            </a:extLst>
          </p:cNvPr>
          <p:cNvPicPr>
            <a:picLocks noChangeAspect="1"/>
          </p:cNvPicPr>
          <p:nvPr/>
        </p:nvPicPr>
        <p:blipFill>
          <a:blip r:embed="rId4"/>
          <a:stretch>
            <a:fillRect/>
          </a:stretch>
        </p:blipFill>
        <p:spPr>
          <a:xfrm>
            <a:off x="5624300" y="2035054"/>
            <a:ext cx="3177397" cy="1978146"/>
          </a:xfrm>
          <a:prstGeom prst="rect">
            <a:avLst/>
          </a:prstGeom>
        </p:spPr>
      </p:pic>
      <p:sp>
        <p:nvSpPr>
          <p:cNvPr id="3" name="TextBox 2">
            <a:extLst>
              <a:ext uri="{FF2B5EF4-FFF2-40B4-BE49-F238E27FC236}">
                <a16:creationId xmlns:a16="http://schemas.microsoft.com/office/drawing/2014/main" id="{03704F14-598A-BA6C-58ED-62DEBA66AA8B}"/>
              </a:ext>
            </a:extLst>
          </p:cNvPr>
          <p:cNvSpPr txBox="1"/>
          <p:nvPr/>
        </p:nvSpPr>
        <p:spPr>
          <a:xfrm>
            <a:off x="5624300" y="4013200"/>
            <a:ext cx="5067300" cy="184666"/>
          </a:xfrm>
          <a:prstGeom prst="rect">
            <a:avLst/>
          </a:prstGeom>
          <a:noFill/>
        </p:spPr>
        <p:txBody>
          <a:bodyPr wrap="square">
            <a:spAutoFit/>
          </a:bodyPr>
          <a:lstStyle/>
          <a:p>
            <a:r>
              <a:rPr lang="en-US" sz="600" dirty="0">
                <a:effectLst/>
              </a:rPr>
              <a:t>F. L. Pedrotti, L. M. Pedrotti, and L. S. Pedrotti, </a:t>
            </a:r>
            <a:r>
              <a:rPr lang="en-US" sz="600" i="1" dirty="0">
                <a:effectLst/>
              </a:rPr>
              <a:t>Introduction to optics</a:t>
            </a:r>
            <a:r>
              <a:rPr lang="en-US" sz="600" dirty="0">
                <a:effectLst/>
              </a:rPr>
              <a:t>, 3rd ed. 2007.</a:t>
            </a:r>
          </a:p>
        </p:txBody>
      </p:sp>
    </p:spTree>
    <p:extLst>
      <p:ext uri="{BB962C8B-B14F-4D97-AF65-F5344CB8AC3E}">
        <p14:creationId xmlns:p14="http://schemas.microsoft.com/office/powerpoint/2010/main" val="286361164"/>
      </p:ext>
    </p:extLst>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671</TotalTime>
  <Words>982</Words>
  <Application>Microsoft Macintosh PowerPoint</Application>
  <PresentationFormat>On-screen Show (16:9)</PresentationFormat>
  <Paragraphs>80</Paragraphs>
  <Slides>15</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Hanken Grotesk</vt:lpstr>
      <vt:lpstr>Arial</vt:lpstr>
      <vt:lpstr>Figtree Black</vt:lpstr>
      <vt:lpstr>Elegant Black &amp; White Thesis Defense by Slidesgo</vt:lpstr>
      <vt:lpstr>Modeling Passive Daytime Radiative Cooling Devices (PDRCs) using COMSOL Multiphysics™</vt:lpstr>
      <vt:lpstr>Motivation.</vt:lpstr>
      <vt:lpstr>So, What are PDRCs?</vt:lpstr>
      <vt:lpstr>Thesis Goals.</vt:lpstr>
      <vt:lpstr>Theory (Single Interfaces &amp; Fresnel Equations)</vt:lpstr>
      <vt:lpstr>Theory (Multiple Interfaces &amp; the Transfer Matrix)</vt:lpstr>
      <vt:lpstr>COMSOL Multiphysics ™</vt:lpstr>
      <vt:lpstr>PowerPoint Presentation</vt:lpstr>
      <vt:lpstr>Validation of Models Against Established Literature</vt:lpstr>
      <vt:lpstr>Validation of Models Against Established Literature</vt:lpstr>
      <vt:lpstr>PDRC Device Modeling (Silicon Only)</vt:lpstr>
      <vt:lpstr>PDRC Device Modeling (Si + Ag)</vt:lpstr>
      <vt:lpstr>Conclusions and Future Work</vt:lpstr>
      <vt:lpstr>Acknowledgements</vt:lpstr>
      <vt:lpstr>Appendix (the Mesh)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Passive Daytime Radiative Cooling Devices (PDRCs) using COMSOL Multiphysics™.</dc:title>
  <cp:lastModifiedBy>Collins Munene Kariuki</cp:lastModifiedBy>
  <cp:revision>284</cp:revision>
  <dcterms:modified xsi:type="dcterms:W3CDTF">2024-04-24T18:52:48Z</dcterms:modified>
</cp:coreProperties>
</file>